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258" r:id="rId3"/>
    <p:sldId id="262" r:id="rId4"/>
    <p:sldId id="263" r:id="rId5"/>
    <p:sldId id="264" r:id="rId6"/>
    <p:sldId id="265" r:id="rId7"/>
    <p:sldId id="285" r:id="rId8"/>
    <p:sldId id="286" r:id="rId9"/>
    <p:sldId id="287"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usica, Zorka" initials="GZ" lastIdx="2" clrIdx="0">
    <p:extLst>
      <p:ext uri="{19B8F6BF-5375-455C-9EA6-DF929625EA0E}">
        <p15:presenceInfo xmlns:p15="http://schemas.microsoft.com/office/powerpoint/2012/main" userId="S::zglusica@kpmg.com::5e9c6b15-0b48-4bb7-b067-8cec76000f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02" autoAdjust="0"/>
    <p:restoredTop sz="94660"/>
  </p:normalViewPr>
  <p:slideViewPr>
    <p:cSldViewPr snapToGrid="0">
      <p:cViewPr varScale="1">
        <p:scale>
          <a:sx n="103" d="100"/>
          <a:sy n="103"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893F3-41D4-4B2D-8473-B636757B2EC6}"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99101-5623-4ED9-AB16-792F0E9337D4}" type="slidenum">
              <a:rPr lang="en-US" smtClean="0"/>
              <a:t>‹#›</a:t>
            </a:fld>
            <a:endParaRPr lang="en-US"/>
          </a:p>
        </p:txBody>
      </p:sp>
    </p:spTree>
    <p:extLst>
      <p:ext uri="{BB962C8B-B14F-4D97-AF65-F5344CB8AC3E}">
        <p14:creationId xmlns:p14="http://schemas.microsoft.com/office/powerpoint/2010/main" val="38453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31119-EC19-4887-AECB-FECB731F0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2FCD4D8-3D9D-4AF2-9BAA-420CBF1D8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C832358-A322-4050-A1A2-22C066B336FA}"/>
              </a:ext>
            </a:extLst>
          </p:cNvPr>
          <p:cNvSpPr>
            <a:spLocks noGrp="1"/>
          </p:cNvSpPr>
          <p:nvPr>
            <p:ph type="dt" sz="half" idx="10"/>
          </p:nvPr>
        </p:nvSpPr>
        <p:spPr/>
        <p:txBody>
          <a:bodyPr/>
          <a:lstStyle/>
          <a:p>
            <a:fld id="{8C4E9020-787B-4B0F-86B7-6F6592C15BEB}" type="datetime1">
              <a:rPr lang="en-US" smtClean="0"/>
              <a:t>12/11/2020</a:t>
            </a:fld>
            <a:endParaRPr lang="en-US"/>
          </a:p>
        </p:txBody>
      </p:sp>
      <p:sp>
        <p:nvSpPr>
          <p:cNvPr id="5" name="Footer Placeholder 4">
            <a:extLst>
              <a:ext uri="{FF2B5EF4-FFF2-40B4-BE49-F238E27FC236}">
                <a16:creationId xmlns:a16="http://schemas.microsoft.com/office/drawing/2014/main" xmlns="" id="{F8826109-14B4-4551-94F6-B3406E4C1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A45AEA-BF0B-48E1-B05B-EFAB2F031936}"/>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214169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31F3A-10C8-4D29-AAC5-EFA731B2D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8AFD5C9-6C32-44AA-B971-7A0FD5EF5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885A46-7968-4173-B1BE-6A0ADAD3FF0B}"/>
              </a:ext>
            </a:extLst>
          </p:cNvPr>
          <p:cNvSpPr>
            <a:spLocks noGrp="1"/>
          </p:cNvSpPr>
          <p:nvPr>
            <p:ph type="dt" sz="half" idx="10"/>
          </p:nvPr>
        </p:nvSpPr>
        <p:spPr/>
        <p:txBody>
          <a:bodyPr/>
          <a:lstStyle/>
          <a:p>
            <a:fld id="{D46E2C5D-5B12-42BF-8FFF-E177C8CA8222}" type="datetime1">
              <a:rPr lang="en-US" smtClean="0"/>
              <a:t>12/11/2020</a:t>
            </a:fld>
            <a:endParaRPr lang="en-US"/>
          </a:p>
        </p:txBody>
      </p:sp>
      <p:sp>
        <p:nvSpPr>
          <p:cNvPr id="5" name="Footer Placeholder 4">
            <a:extLst>
              <a:ext uri="{FF2B5EF4-FFF2-40B4-BE49-F238E27FC236}">
                <a16:creationId xmlns:a16="http://schemas.microsoft.com/office/drawing/2014/main" xmlns="" id="{8FB640A5-22E6-4678-B4E9-797CE77F1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CECC28-5154-4629-ABC1-DDB9EFEA0710}"/>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40656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2D744C-A4EE-401E-BBC7-308C2B527B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51A6CC8-1D95-4DFC-9415-68BABAC0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63A212-1246-46C7-86EF-F686023801DB}"/>
              </a:ext>
            </a:extLst>
          </p:cNvPr>
          <p:cNvSpPr>
            <a:spLocks noGrp="1"/>
          </p:cNvSpPr>
          <p:nvPr>
            <p:ph type="dt" sz="half" idx="10"/>
          </p:nvPr>
        </p:nvSpPr>
        <p:spPr/>
        <p:txBody>
          <a:bodyPr/>
          <a:lstStyle/>
          <a:p>
            <a:fld id="{9AAB442E-A9CB-4E8B-B168-B7B118DE38C6}" type="datetime1">
              <a:rPr lang="en-US" smtClean="0"/>
              <a:t>12/11/2020</a:t>
            </a:fld>
            <a:endParaRPr lang="en-US"/>
          </a:p>
        </p:txBody>
      </p:sp>
      <p:sp>
        <p:nvSpPr>
          <p:cNvPr id="5" name="Footer Placeholder 4">
            <a:extLst>
              <a:ext uri="{FF2B5EF4-FFF2-40B4-BE49-F238E27FC236}">
                <a16:creationId xmlns:a16="http://schemas.microsoft.com/office/drawing/2014/main" xmlns="" id="{9C112B24-6255-4851-963E-1EF0D0C45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DBE113-0035-4EED-BF33-F8FEAAAFAB37}"/>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302831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4B0C7-2A91-4A3E-B91F-53FE3104C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96CD6-679F-46AE-A49A-4166CE62B8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C38A1B-8F54-413F-AD08-7EF5F474EC3D}"/>
              </a:ext>
            </a:extLst>
          </p:cNvPr>
          <p:cNvSpPr>
            <a:spLocks noGrp="1"/>
          </p:cNvSpPr>
          <p:nvPr>
            <p:ph type="dt" sz="half" idx="10"/>
          </p:nvPr>
        </p:nvSpPr>
        <p:spPr/>
        <p:txBody>
          <a:bodyPr/>
          <a:lstStyle/>
          <a:p>
            <a:fld id="{5EA12045-BFBF-423E-AE3C-7114FB42F088}" type="datetime1">
              <a:rPr lang="en-US" smtClean="0"/>
              <a:t>12/11/2020</a:t>
            </a:fld>
            <a:endParaRPr lang="en-US"/>
          </a:p>
        </p:txBody>
      </p:sp>
      <p:sp>
        <p:nvSpPr>
          <p:cNvPr id="5" name="Footer Placeholder 4">
            <a:extLst>
              <a:ext uri="{FF2B5EF4-FFF2-40B4-BE49-F238E27FC236}">
                <a16:creationId xmlns:a16="http://schemas.microsoft.com/office/drawing/2014/main" xmlns="" id="{941909D7-85A2-421F-9437-8802234FD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95E425-6F58-4FC8-97BB-1777904A0347}"/>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281005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529BF-F055-4951-BEF1-9A6C22185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52B30EB-0AA9-47E6-99F9-72D2D56A5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FF23C96-82BE-40DA-BE36-C78DD5D021C4}"/>
              </a:ext>
            </a:extLst>
          </p:cNvPr>
          <p:cNvSpPr>
            <a:spLocks noGrp="1"/>
          </p:cNvSpPr>
          <p:nvPr>
            <p:ph type="dt" sz="half" idx="10"/>
          </p:nvPr>
        </p:nvSpPr>
        <p:spPr/>
        <p:txBody>
          <a:bodyPr/>
          <a:lstStyle/>
          <a:p>
            <a:fld id="{8B4DFCD2-58D9-43FE-A9F0-AA1EA8F2F772}" type="datetime1">
              <a:rPr lang="en-US" smtClean="0"/>
              <a:t>12/11/2020</a:t>
            </a:fld>
            <a:endParaRPr lang="en-US"/>
          </a:p>
        </p:txBody>
      </p:sp>
      <p:sp>
        <p:nvSpPr>
          <p:cNvPr id="5" name="Footer Placeholder 4">
            <a:extLst>
              <a:ext uri="{FF2B5EF4-FFF2-40B4-BE49-F238E27FC236}">
                <a16:creationId xmlns:a16="http://schemas.microsoft.com/office/drawing/2014/main" xmlns="" id="{C39EF157-2AC3-41E5-B463-BCD49F7A3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C6C565-BD0B-4208-9C57-D3BD3BA55E04}"/>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162673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BE83E-46AA-4C5D-A1E4-1B9DC6AA1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5950F63-9621-4F5B-B595-5BB00C3EB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8439B3-12ED-41DB-8912-A8037CD22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6DAB96-AC34-4C49-B8EB-5A353929F236}"/>
              </a:ext>
            </a:extLst>
          </p:cNvPr>
          <p:cNvSpPr>
            <a:spLocks noGrp="1"/>
          </p:cNvSpPr>
          <p:nvPr>
            <p:ph type="dt" sz="half" idx="10"/>
          </p:nvPr>
        </p:nvSpPr>
        <p:spPr/>
        <p:txBody>
          <a:bodyPr/>
          <a:lstStyle/>
          <a:p>
            <a:fld id="{70C987A5-46CC-42A0-A8AA-A839F11A9562}" type="datetime1">
              <a:rPr lang="en-US" smtClean="0"/>
              <a:t>12/11/2020</a:t>
            </a:fld>
            <a:endParaRPr lang="en-US"/>
          </a:p>
        </p:txBody>
      </p:sp>
      <p:sp>
        <p:nvSpPr>
          <p:cNvPr id="6" name="Footer Placeholder 5">
            <a:extLst>
              <a:ext uri="{FF2B5EF4-FFF2-40B4-BE49-F238E27FC236}">
                <a16:creationId xmlns:a16="http://schemas.microsoft.com/office/drawing/2014/main" xmlns="" id="{FBE30573-B0BA-419B-A44A-F61229038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ABCEAB-CA1F-4FD1-AEB9-579AB74FBDA2}"/>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403565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BF190-2942-4B21-AA2C-1587402204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3BDBDA-DB45-4204-9C77-A93D520F6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8CD5FA4-8169-4B66-A95F-70DD7B9B7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B46F672-DD02-4043-A071-71561D560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587BDF-BEAE-4365-8FCD-DA95196B1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63A9777-90FA-4AED-9E1E-0839FE06CE0E}"/>
              </a:ext>
            </a:extLst>
          </p:cNvPr>
          <p:cNvSpPr>
            <a:spLocks noGrp="1"/>
          </p:cNvSpPr>
          <p:nvPr>
            <p:ph type="dt" sz="half" idx="10"/>
          </p:nvPr>
        </p:nvSpPr>
        <p:spPr/>
        <p:txBody>
          <a:bodyPr/>
          <a:lstStyle/>
          <a:p>
            <a:fld id="{C12D2816-8DCA-4C6F-8BF9-44E7CD82E3AD}" type="datetime1">
              <a:rPr lang="en-US" smtClean="0"/>
              <a:t>12/11/2020</a:t>
            </a:fld>
            <a:endParaRPr lang="en-US"/>
          </a:p>
        </p:txBody>
      </p:sp>
      <p:sp>
        <p:nvSpPr>
          <p:cNvPr id="8" name="Footer Placeholder 7">
            <a:extLst>
              <a:ext uri="{FF2B5EF4-FFF2-40B4-BE49-F238E27FC236}">
                <a16:creationId xmlns:a16="http://schemas.microsoft.com/office/drawing/2014/main" xmlns="" id="{A3C336A2-D817-4DEE-8E54-313381BCA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2770B8-5240-4333-B941-ACA3C29AF6A8}"/>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259909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2DF34-776B-4A4A-9589-09418C2464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4B4F3EC-4AF0-4AD6-AFFE-BDFCEB7592F2}"/>
              </a:ext>
            </a:extLst>
          </p:cNvPr>
          <p:cNvSpPr>
            <a:spLocks noGrp="1"/>
          </p:cNvSpPr>
          <p:nvPr>
            <p:ph type="dt" sz="half" idx="10"/>
          </p:nvPr>
        </p:nvSpPr>
        <p:spPr/>
        <p:txBody>
          <a:bodyPr/>
          <a:lstStyle/>
          <a:p>
            <a:fld id="{2FED5E8B-267F-483A-8455-E8AF99EA587E}" type="datetime1">
              <a:rPr lang="en-US" smtClean="0"/>
              <a:t>12/11/2020</a:t>
            </a:fld>
            <a:endParaRPr lang="en-US"/>
          </a:p>
        </p:txBody>
      </p:sp>
      <p:sp>
        <p:nvSpPr>
          <p:cNvPr id="4" name="Footer Placeholder 3">
            <a:extLst>
              <a:ext uri="{FF2B5EF4-FFF2-40B4-BE49-F238E27FC236}">
                <a16:creationId xmlns:a16="http://schemas.microsoft.com/office/drawing/2014/main" xmlns="" id="{B10E26A9-4588-4264-8836-A6D04186D5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AD7451-A2DC-4437-AB5E-DD3436F525DE}"/>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103718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E805F6-2409-4233-ABA0-3EC1737E58EA}"/>
              </a:ext>
            </a:extLst>
          </p:cNvPr>
          <p:cNvSpPr>
            <a:spLocks noGrp="1"/>
          </p:cNvSpPr>
          <p:nvPr>
            <p:ph type="dt" sz="half" idx="10"/>
          </p:nvPr>
        </p:nvSpPr>
        <p:spPr/>
        <p:txBody>
          <a:bodyPr/>
          <a:lstStyle/>
          <a:p>
            <a:fld id="{EE41A6A0-4884-4EC5-AB5C-64CF729E8965}" type="datetime1">
              <a:rPr lang="en-US" smtClean="0"/>
              <a:t>12/11/2020</a:t>
            </a:fld>
            <a:endParaRPr lang="en-US"/>
          </a:p>
        </p:txBody>
      </p:sp>
      <p:sp>
        <p:nvSpPr>
          <p:cNvPr id="3" name="Footer Placeholder 2">
            <a:extLst>
              <a:ext uri="{FF2B5EF4-FFF2-40B4-BE49-F238E27FC236}">
                <a16:creationId xmlns:a16="http://schemas.microsoft.com/office/drawing/2014/main" xmlns="" id="{EC1CED87-5F23-4945-9DA2-1FBFC56DF8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0F5877-330A-4C8A-96D0-962504F61727}"/>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314653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4BCE7-F61A-4DFD-9BC2-19C394A93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77DB9A4-ACD4-41DC-B1D3-A0FB55A1E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6C0200-8E7A-4958-BAA2-0CA3DA604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8E894D-B2F1-4A34-92B4-4724D45E6AF7}"/>
              </a:ext>
            </a:extLst>
          </p:cNvPr>
          <p:cNvSpPr>
            <a:spLocks noGrp="1"/>
          </p:cNvSpPr>
          <p:nvPr>
            <p:ph type="dt" sz="half" idx="10"/>
          </p:nvPr>
        </p:nvSpPr>
        <p:spPr/>
        <p:txBody>
          <a:bodyPr/>
          <a:lstStyle/>
          <a:p>
            <a:fld id="{EFB34A1E-842A-44BF-A342-C6750D0228B0}" type="datetime1">
              <a:rPr lang="en-US" smtClean="0"/>
              <a:t>12/11/2020</a:t>
            </a:fld>
            <a:endParaRPr lang="en-US"/>
          </a:p>
        </p:txBody>
      </p:sp>
      <p:sp>
        <p:nvSpPr>
          <p:cNvPr id="6" name="Footer Placeholder 5">
            <a:extLst>
              <a:ext uri="{FF2B5EF4-FFF2-40B4-BE49-F238E27FC236}">
                <a16:creationId xmlns:a16="http://schemas.microsoft.com/office/drawing/2014/main" xmlns="" id="{2223FADA-0579-4AF9-BC06-F709324FA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A86CE7-900B-4BB1-9C09-1DD1DE7871DB}"/>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226472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FF3D8-B9D8-407D-B247-AE0CE47B7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DFE0625-0100-45FC-9082-03E9F26117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166E983-C62B-4350-B197-32D5BC1D8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B03CF2-A1CC-4CAF-A863-500DB47D844B}"/>
              </a:ext>
            </a:extLst>
          </p:cNvPr>
          <p:cNvSpPr>
            <a:spLocks noGrp="1"/>
          </p:cNvSpPr>
          <p:nvPr>
            <p:ph type="dt" sz="half" idx="10"/>
          </p:nvPr>
        </p:nvSpPr>
        <p:spPr/>
        <p:txBody>
          <a:bodyPr/>
          <a:lstStyle/>
          <a:p>
            <a:fld id="{A71F9668-EBFC-4E9E-9803-97DE8660B6A3}" type="datetime1">
              <a:rPr lang="en-US" smtClean="0"/>
              <a:t>12/11/2020</a:t>
            </a:fld>
            <a:endParaRPr lang="en-US"/>
          </a:p>
        </p:txBody>
      </p:sp>
      <p:sp>
        <p:nvSpPr>
          <p:cNvPr id="6" name="Footer Placeholder 5">
            <a:extLst>
              <a:ext uri="{FF2B5EF4-FFF2-40B4-BE49-F238E27FC236}">
                <a16:creationId xmlns:a16="http://schemas.microsoft.com/office/drawing/2014/main" xmlns="" id="{A59803B8-EE93-48FC-A121-F90BEE81F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FA8778-24AC-49BE-8F98-1347984F3A0E}"/>
              </a:ext>
            </a:extLst>
          </p:cNvPr>
          <p:cNvSpPr>
            <a:spLocks noGrp="1"/>
          </p:cNvSpPr>
          <p:nvPr>
            <p:ph type="sldNum" sz="quarter" idx="12"/>
          </p:nvPr>
        </p:nvSpPr>
        <p:spPr/>
        <p:txBody>
          <a:bodyPr/>
          <a:lstStyle/>
          <a:p>
            <a:fld id="{5FC4CFD9-907D-400C-B748-6A3F90EFBB1E}" type="slidenum">
              <a:rPr lang="en-US" smtClean="0"/>
              <a:t>‹#›</a:t>
            </a:fld>
            <a:endParaRPr lang="en-US"/>
          </a:p>
        </p:txBody>
      </p:sp>
    </p:spTree>
    <p:extLst>
      <p:ext uri="{BB962C8B-B14F-4D97-AF65-F5344CB8AC3E}">
        <p14:creationId xmlns:p14="http://schemas.microsoft.com/office/powerpoint/2010/main" val="5361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507530-01D6-4179-BFE1-73C72BB0F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1459C5-020A-4FD8-98E5-9E1405C20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3B473F-DC90-4EE2-B39F-647BE4251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10873-C48F-4EF0-9C6D-CB186295D94F}" type="datetime1">
              <a:rPr lang="en-US" smtClean="0"/>
              <a:t>12/11/2020</a:t>
            </a:fld>
            <a:endParaRPr lang="en-US"/>
          </a:p>
        </p:txBody>
      </p:sp>
      <p:sp>
        <p:nvSpPr>
          <p:cNvPr id="5" name="Footer Placeholder 4">
            <a:extLst>
              <a:ext uri="{FF2B5EF4-FFF2-40B4-BE49-F238E27FC236}">
                <a16:creationId xmlns:a16="http://schemas.microsoft.com/office/drawing/2014/main" xmlns="" id="{32B65C92-34B7-4608-8D0A-F74ACF73F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E21FC4D-5955-4C41-83FA-3BA883AF9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4CFD9-907D-400C-B748-6A3F90EFBB1E}" type="slidenum">
              <a:rPr lang="en-US" smtClean="0"/>
              <a:t>‹#›</a:t>
            </a:fld>
            <a:endParaRPr lang="en-US"/>
          </a:p>
        </p:txBody>
      </p:sp>
    </p:spTree>
    <p:extLst>
      <p:ext uri="{BB962C8B-B14F-4D97-AF65-F5344CB8AC3E}">
        <p14:creationId xmlns:p14="http://schemas.microsoft.com/office/powerpoint/2010/main" val="1564687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E22DD-0DA3-47A8-951F-E7215B3AD43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BEF7C063-88D8-4F49-BE89-E1D08E7625C8}"/>
              </a:ext>
            </a:extLst>
          </p:cNvPr>
          <p:cNvPicPr>
            <a:picLocks noGrp="1" noChangeAspect="1"/>
          </p:cNvPicPr>
          <p:nvPr>
            <p:ph idx="1"/>
          </p:nvPr>
        </p:nvPicPr>
        <p:blipFill>
          <a:blip r:embed="rId2"/>
          <a:stretch>
            <a:fillRect/>
          </a:stretch>
        </p:blipFill>
        <p:spPr>
          <a:xfrm>
            <a:off x="0" y="0"/>
            <a:ext cx="12192000" cy="6176963"/>
          </a:xfrm>
          <a:prstGeom prst="rect">
            <a:avLst/>
          </a:prstGeom>
        </p:spPr>
      </p:pic>
      <p:pic>
        <p:nvPicPr>
          <p:cNvPr id="5" name="Picture 4">
            <a:extLst>
              <a:ext uri="{FF2B5EF4-FFF2-40B4-BE49-F238E27FC236}">
                <a16:creationId xmlns:a16="http://schemas.microsoft.com/office/drawing/2014/main" xmlns="" id="{FD5443D5-FA12-47E4-B835-CF867D06CB14}"/>
              </a:ext>
            </a:extLst>
          </p:cNvPr>
          <p:cNvPicPr>
            <a:picLocks noChangeAspect="1"/>
          </p:cNvPicPr>
          <p:nvPr/>
        </p:nvPicPr>
        <p:blipFill>
          <a:blip r:embed="rId3"/>
          <a:stretch>
            <a:fillRect/>
          </a:stretch>
        </p:blipFill>
        <p:spPr>
          <a:xfrm>
            <a:off x="0" y="0"/>
            <a:ext cx="5925826" cy="6176963"/>
          </a:xfrm>
          <a:prstGeom prst="rect">
            <a:avLst/>
          </a:prstGeom>
        </p:spPr>
      </p:pic>
      <p:pic>
        <p:nvPicPr>
          <p:cNvPr id="6" name="Picture 5">
            <a:extLst>
              <a:ext uri="{FF2B5EF4-FFF2-40B4-BE49-F238E27FC236}">
                <a16:creationId xmlns:a16="http://schemas.microsoft.com/office/drawing/2014/main" xmlns="" id="{4922EB41-59BD-4CC3-B062-ECB1FD28D3EB}"/>
              </a:ext>
            </a:extLst>
          </p:cNvPr>
          <p:cNvPicPr>
            <a:picLocks noChangeAspect="1"/>
          </p:cNvPicPr>
          <p:nvPr/>
        </p:nvPicPr>
        <p:blipFill>
          <a:blip r:embed="rId4"/>
          <a:stretch>
            <a:fillRect/>
          </a:stretch>
        </p:blipFill>
        <p:spPr>
          <a:xfrm>
            <a:off x="0" y="6340324"/>
            <a:ext cx="2816596" cy="408467"/>
          </a:xfrm>
          <a:prstGeom prst="rect">
            <a:avLst/>
          </a:prstGeom>
        </p:spPr>
      </p:pic>
      <p:sp>
        <p:nvSpPr>
          <p:cNvPr id="7" name="Rectangle 6">
            <a:extLst>
              <a:ext uri="{FF2B5EF4-FFF2-40B4-BE49-F238E27FC236}">
                <a16:creationId xmlns:a16="http://schemas.microsoft.com/office/drawing/2014/main" xmlns="" id="{172BD55D-F1B7-451B-A73C-9F2AD4F94735}"/>
              </a:ext>
            </a:extLst>
          </p:cNvPr>
          <p:cNvSpPr/>
          <p:nvPr/>
        </p:nvSpPr>
        <p:spPr>
          <a:xfrm>
            <a:off x="5925826" y="3803087"/>
            <a:ext cx="6096000" cy="1400383"/>
          </a:xfrm>
          <a:prstGeom prst="rect">
            <a:avLst/>
          </a:prstGeom>
        </p:spPr>
        <p:txBody>
          <a:bodyPr>
            <a:spAutoFit/>
          </a:bodyPr>
          <a:lstStyle/>
          <a:p>
            <a:pPr lvl="0" algn="ctr">
              <a:spcAft>
                <a:spcPts val="600"/>
              </a:spcAft>
            </a:pPr>
            <a:r>
              <a:rPr lang="en-US" sz="2000" b="1" dirty="0">
                <a:solidFill>
                  <a:prstClr val="white"/>
                </a:solidFill>
              </a:rPr>
              <a:t>Support to the development of an Asset Management System and Asset  Information System in the Railway Sector, Montenegro</a:t>
            </a:r>
          </a:p>
          <a:p>
            <a:pPr lvl="0" algn="ctr">
              <a:spcAft>
                <a:spcPts val="600"/>
              </a:spcAft>
            </a:pPr>
            <a:r>
              <a:rPr lang="en-US" sz="2000" b="1" dirty="0">
                <a:solidFill>
                  <a:prstClr val="white"/>
                </a:solidFill>
              </a:rPr>
              <a:t>Contract# EIB-MNE-RIOM-SER-SL-2019-A1</a:t>
            </a:r>
          </a:p>
        </p:txBody>
      </p:sp>
      <p:sp>
        <p:nvSpPr>
          <p:cNvPr id="8" name="TextBox 7">
            <a:extLst>
              <a:ext uri="{FF2B5EF4-FFF2-40B4-BE49-F238E27FC236}">
                <a16:creationId xmlns:a16="http://schemas.microsoft.com/office/drawing/2014/main" xmlns="" id="{E69ECD26-540F-4703-9536-50AA1B89757A}"/>
              </a:ext>
            </a:extLst>
          </p:cNvPr>
          <p:cNvSpPr txBox="1"/>
          <p:nvPr/>
        </p:nvSpPr>
        <p:spPr>
          <a:xfrm>
            <a:off x="6382979" y="681037"/>
            <a:ext cx="5218471" cy="2616101"/>
          </a:xfrm>
          <a:prstGeom prst="rect">
            <a:avLst/>
          </a:prstGeom>
          <a:noFill/>
        </p:spPr>
        <p:txBody>
          <a:bodyPr wrap="square" rtlCol="0">
            <a:spAutoFit/>
          </a:bodyPr>
          <a:lstStyle/>
          <a:p>
            <a:pPr algn="ctr"/>
            <a:r>
              <a:rPr lang="en-US" sz="2000" b="1" dirty="0">
                <a:solidFill>
                  <a:schemeClr val="bg1"/>
                </a:solidFill>
              </a:rPr>
              <a:t>ASSET MANAGEMENT STRATEGY</a:t>
            </a:r>
          </a:p>
          <a:p>
            <a:pPr algn="ctr"/>
            <a:endParaRPr lang="en-US" sz="2000" b="1" dirty="0">
              <a:solidFill>
                <a:schemeClr val="bg1"/>
              </a:solidFill>
            </a:endParaRPr>
          </a:p>
          <a:p>
            <a:pPr algn="ctr"/>
            <a:r>
              <a:rPr lang="en-US" sz="3600" b="1" dirty="0">
                <a:solidFill>
                  <a:schemeClr val="bg1"/>
                </a:solidFill>
              </a:rPr>
              <a:t>STREATEGIC AND SPECIFIC GOALS AND MEASURES</a:t>
            </a:r>
            <a:endParaRPr lang="en-US" sz="3200" b="1" dirty="0">
              <a:solidFill>
                <a:schemeClr val="bg1"/>
              </a:solidFill>
            </a:endParaRPr>
          </a:p>
          <a:p>
            <a:pPr algn="ctr"/>
            <a:endParaRPr lang="sr-Latn-RS" sz="3200" b="1" dirty="0">
              <a:solidFill>
                <a:schemeClr val="bg1"/>
              </a:solidFill>
            </a:endParaRPr>
          </a:p>
          <a:p>
            <a:pPr algn="ctr"/>
            <a:r>
              <a:rPr lang="en-US" sz="2000" b="1" dirty="0">
                <a:solidFill>
                  <a:schemeClr val="bg1"/>
                </a:solidFill>
              </a:rPr>
              <a:t>04.12.2020.</a:t>
            </a:r>
          </a:p>
        </p:txBody>
      </p:sp>
      <p:sp>
        <p:nvSpPr>
          <p:cNvPr id="9" name="Slide Number Placeholder 8">
            <a:extLst>
              <a:ext uri="{FF2B5EF4-FFF2-40B4-BE49-F238E27FC236}">
                <a16:creationId xmlns:a16="http://schemas.microsoft.com/office/drawing/2014/main" xmlns="" id="{50C3239C-A09B-48C0-B252-DCF1BC309529}"/>
              </a:ext>
            </a:extLst>
          </p:cNvPr>
          <p:cNvSpPr>
            <a:spLocks noGrp="1"/>
          </p:cNvSpPr>
          <p:nvPr>
            <p:ph type="sldNum" sz="quarter" idx="12"/>
          </p:nvPr>
        </p:nvSpPr>
        <p:spPr/>
        <p:txBody>
          <a:bodyPr/>
          <a:lstStyle/>
          <a:p>
            <a:fld id="{5FC4CFD9-907D-400C-B748-6A3F90EFBB1E}" type="slidenum">
              <a:rPr lang="en-US" smtClean="0"/>
              <a:t>1</a:t>
            </a:fld>
            <a:endParaRPr lang="en-US"/>
          </a:p>
        </p:txBody>
      </p:sp>
    </p:spTree>
    <p:extLst>
      <p:ext uri="{BB962C8B-B14F-4D97-AF65-F5344CB8AC3E}">
        <p14:creationId xmlns:p14="http://schemas.microsoft.com/office/powerpoint/2010/main" val="328390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1.1. </a:t>
            </a:r>
            <a:r>
              <a:rPr lang="sr-Latn-RS" sz="3200" b="1" dirty="0">
                <a:solidFill>
                  <a:schemeClr val="accent2"/>
                </a:solidFill>
              </a:rPr>
              <a:t/>
            </a:r>
            <a:br>
              <a:rPr lang="sr-Latn-RS" sz="3200" b="1" dirty="0">
                <a:solidFill>
                  <a:schemeClr val="accent2"/>
                </a:solidFill>
              </a:rPr>
            </a:br>
            <a:r>
              <a:rPr lang="en-US" sz="3200" b="1" dirty="0"/>
              <a:t>To ensure compliance with regulatory requirements</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fontScale="92500"/>
          </a:bodyPr>
          <a:lstStyle/>
          <a:p>
            <a:r>
              <a:rPr lang="en-US" dirty="0"/>
              <a:t>To achieve stated objective the Company should ensure compliance with the regulatory requirement of the Montenegro as well as to implement the goals defined by the Strategy for Railway Development from 2017-2027. </a:t>
            </a:r>
          </a:p>
          <a:p>
            <a:pPr marL="0" indent="0">
              <a:buNone/>
            </a:pPr>
            <a:endParaRPr lang="en-US" dirty="0"/>
          </a:p>
          <a:p>
            <a:r>
              <a:rPr lang="en-US" dirty="0"/>
              <a:t>In order to meet the stated objective, the Company should undertake the following measures:</a:t>
            </a:r>
            <a:endParaRPr lang="sr-Latn-RS" dirty="0"/>
          </a:p>
          <a:p>
            <a:endParaRPr lang="en-US" dirty="0"/>
          </a:p>
          <a:p>
            <a:pPr marL="0" indent="0">
              <a:buNone/>
            </a:pPr>
            <a:r>
              <a:rPr lang="sr-Latn-RS" dirty="0">
                <a:solidFill>
                  <a:schemeClr val="accent2"/>
                </a:solidFill>
              </a:rPr>
              <a:t>M 1.1.1. </a:t>
            </a:r>
            <a:r>
              <a:rPr lang="en-US" dirty="0"/>
              <a:t>Implementation of the system for planning the modernization of fixed assets</a:t>
            </a:r>
          </a:p>
          <a:p>
            <a:pPr marL="0" indent="0">
              <a:buNone/>
            </a:pPr>
            <a:r>
              <a:rPr lang="sr-Latn-RS" dirty="0">
                <a:solidFill>
                  <a:schemeClr val="accent2"/>
                </a:solidFill>
              </a:rPr>
              <a:t>M 1.1.2. </a:t>
            </a:r>
            <a:r>
              <a:rPr lang="en-US" dirty="0"/>
              <a:t>Adaptation of the supply system</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10</a:t>
            </a:fld>
            <a:endParaRPr lang="en-US"/>
          </a:p>
        </p:txBody>
      </p:sp>
    </p:spTree>
    <p:extLst>
      <p:ext uri="{BB962C8B-B14F-4D97-AF65-F5344CB8AC3E}">
        <p14:creationId xmlns:p14="http://schemas.microsoft.com/office/powerpoint/2010/main" val="388991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1.2. </a:t>
            </a:r>
            <a:r>
              <a:rPr lang="sr-Latn-RS" sz="3200" b="1" dirty="0">
                <a:solidFill>
                  <a:schemeClr val="accent2"/>
                </a:solidFill>
              </a:rPr>
              <a:t/>
            </a:r>
            <a:br>
              <a:rPr lang="sr-Latn-RS" sz="3200" b="1" dirty="0">
                <a:solidFill>
                  <a:schemeClr val="accent2"/>
                </a:solidFill>
              </a:rPr>
            </a:br>
            <a:r>
              <a:rPr lang="en-US" sz="3200" b="1" dirty="0"/>
              <a:t>To provide sustainable service to the customers</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In the process of analyzing the expected demand for services, one should also keep in mind the conclusions stated in the report prepared by the consortium led by Connect, which draws special attention to the volume of transport in the region in the context of accession of the Western Balkans countries to the EU.</a:t>
            </a:r>
          </a:p>
          <a:p>
            <a:endParaRPr lang="en-US" dirty="0"/>
          </a:p>
          <a:p>
            <a:pPr marL="0" indent="0">
              <a:buNone/>
            </a:pPr>
            <a:r>
              <a:rPr lang="sr-Latn-RS" dirty="0">
                <a:solidFill>
                  <a:schemeClr val="accent2"/>
                </a:solidFill>
              </a:rPr>
              <a:t>M 1.2.1. </a:t>
            </a:r>
            <a:r>
              <a:rPr lang="en-US" dirty="0"/>
              <a:t>To provide its clients with the appropriate service, the Company should have an adequately trained workforce.</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11</a:t>
            </a:fld>
            <a:endParaRPr lang="en-US"/>
          </a:p>
        </p:txBody>
      </p:sp>
    </p:spTree>
    <p:extLst>
      <p:ext uri="{BB962C8B-B14F-4D97-AF65-F5344CB8AC3E}">
        <p14:creationId xmlns:p14="http://schemas.microsoft.com/office/powerpoint/2010/main" val="306165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Strategic priority 2: </a:t>
            </a:r>
            <a:r>
              <a:rPr lang="en-US" sz="3200" b="1" dirty="0"/>
              <a:t>The highest standard of efficiency</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lstStyle/>
          <a:p>
            <a:r>
              <a:rPr lang="en-US" dirty="0"/>
              <a:t>To meet the stated strategic priority, the Railway Infrastructure of Montenegro should achieve four goals, which relate to:</a:t>
            </a:r>
            <a:endParaRPr lang="sr-Latn-RS" dirty="0"/>
          </a:p>
          <a:p>
            <a:endParaRPr lang="sr-Latn-RS" dirty="0"/>
          </a:p>
          <a:p>
            <a:pPr marL="0" indent="0">
              <a:buNone/>
            </a:pPr>
            <a:r>
              <a:rPr lang="sr-Latn-RS" b="1" dirty="0">
                <a:solidFill>
                  <a:schemeClr val="accent2"/>
                </a:solidFill>
              </a:rPr>
              <a:t>SO 2.1. </a:t>
            </a:r>
            <a:r>
              <a:rPr lang="en-US" dirty="0"/>
              <a:t>Optimize the asset management system</a:t>
            </a:r>
          </a:p>
          <a:p>
            <a:pPr marL="0" indent="0">
              <a:buNone/>
            </a:pPr>
            <a:r>
              <a:rPr lang="sr-Latn-RS" b="1" dirty="0">
                <a:solidFill>
                  <a:schemeClr val="accent2"/>
                </a:solidFill>
              </a:rPr>
              <a:t>SO 2.2. </a:t>
            </a:r>
            <a:r>
              <a:rPr lang="en-US" dirty="0"/>
              <a:t>Improve the system and the processes for asset information</a:t>
            </a:r>
          </a:p>
          <a:p>
            <a:pPr marL="0" indent="0">
              <a:buNone/>
            </a:pPr>
            <a:r>
              <a:rPr lang="sr-Latn-RS" b="1" dirty="0">
                <a:solidFill>
                  <a:schemeClr val="accent2"/>
                </a:solidFill>
              </a:rPr>
              <a:t>SO 2.3. </a:t>
            </a:r>
            <a:r>
              <a:rPr lang="en-US" dirty="0"/>
              <a:t>Improve risk control and monitoring of asset management systems </a:t>
            </a:r>
          </a:p>
          <a:p>
            <a:pPr marL="0" indent="0">
              <a:buNone/>
            </a:pPr>
            <a:r>
              <a:rPr lang="sr-Latn-RS" b="1" dirty="0">
                <a:solidFill>
                  <a:schemeClr val="accent2"/>
                </a:solidFill>
              </a:rPr>
              <a:t>SO 2.4 </a:t>
            </a:r>
            <a:r>
              <a:rPr lang="en-US" dirty="0"/>
              <a:t>Improve the organization and strengthen human resources for asset management</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12</a:t>
            </a:fld>
            <a:endParaRPr lang="en-US"/>
          </a:p>
        </p:txBody>
      </p:sp>
    </p:spTree>
    <p:extLst>
      <p:ext uri="{BB962C8B-B14F-4D97-AF65-F5344CB8AC3E}">
        <p14:creationId xmlns:p14="http://schemas.microsoft.com/office/powerpoint/2010/main" val="13289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2</a:t>
            </a:r>
            <a:r>
              <a:rPr lang="en-US" sz="3200" b="1" dirty="0">
                <a:solidFill>
                  <a:schemeClr val="accent2"/>
                </a:solidFill>
              </a:rPr>
              <a:t>.</a:t>
            </a:r>
            <a:r>
              <a:rPr lang="sr-Latn-RS" sz="3200" b="1" dirty="0">
                <a:solidFill>
                  <a:schemeClr val="accent2"/>
                </a:solidFill>
              </a:rPr>
              <a:t>1</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Optimize the asset management system</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fontScale="92500" lnSpcReduction="20000"/>
          </a:bodyPr>
          <a:lstStyle/>
          <a:p>
            <a:r>
              <a:rPr lang="en-US" dirty="0"/>
              <a:t>The asset management process relies on the domestic regulatory framework (Law on Railways and Law on Railway Safety) and on international asset management standards - ISO 55001 standard and Publicly Available Specification 55 of the British Standardization Institution (BSI PAS 55), which are operationalized through the International Handbook on Infrastructure Management (IIMM)</a:t>
            </a:r>
            <a:endParaRPr lang="sr-Latn-RS" dirty="0"/>
          </a:p>
          <a:p>
            <a:endParaRPr lang="sr-Latn-RS" dirty="0"/>
          </a:p>
          <a:p>
            <a:r>
              <a:rPr lang="en-US" dirty="0"/>
              <a:t>Required measures to meet the stated objective:</a:t>
            </a:r>
            <a:endParaRPr lang="sr-Latn-RS" dirty="0"/>
          </a:p>
          <a:p>
            <a:endParaRPr lang="en-US" dirty="0"/>
          </a:p>
          <a:p>
            <a:pPr marL="0" indent="0">
              <a:buNone/>
            </a:pPr>
            <a:r>
              <a:rPr lang="sr-Latn-RS" dirty="0">
                <a:solidFill>
                  <a:schemeClr val="accent2"/>
                </a:solidFill>
              </a:rPr>
              <a:t>M 2.1.1. </a:t>
            </a:r>
            <a:r>
              <a:rPr lang="en-US" dirty="0"/>
              <a:t>Adoption of Asset Management Strategy and improvement of Asset Management Planning </a:t>
            </a:r>
          </a:p>
          <a:p>
            <a:pPr marL="0" indent="0">
              <a:buNone/>
            </a:pPr>
            <a:r>
              <a:rPr lang="sr-Latn-RS" dirty="0">
                <a:solidFill>
                  <a:schemeClr val="accent2"/>
                </a:solidFill>
              </a:rPr>
              <a:t>M 2.1.2. </a:t>
            </a:r>
            <a:r>
              <a:rPr lang="en-US" dirty="0"/>
              <a:t>Improvement of Decision-Making Process related to Asset Management</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13</a:t>
            </a:fld>
            <a:endParaRPr lang="en-US"/>
          </a:p>
        </p:txBody>
      </p:sp>
    </p:spTree>
    <p:extLst>
      <p:ext uri="{BB962C8B-B14F-4D97-AF65-F5344CB8AC3E}">
        <p14:creationId xmlns:p14="http://schemas.microsoft.com/office/powerpoint/2010/main" val="317184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2</a:t>
            </a:r>
            <a:r>
              <a:rPr lang="en-US" sz="3200" b="1" dirty="0">
                <a:solidFill>
                  <a:schemeClr val="accent2"/>
                </a:solidFill>
              </a:rPr>
              <a:t>.</a:t>
            </a:r>
            <a:r>
              <a:rPr lang="sr-Latn-RS" sz="3200" b="1" dirty="0">
                <a:solidFill>
                  <a:schemeClr val="accent2"/>
                </a:solidFill>
              </a:rPr>
              <a:t>2</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Improve the system and the processes for asset information</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fontScale="92500" lnSpcReduction="10000"/>
          </a:bodyPr>
          <a:lstStyle/>
          <a:p>
            <a:r>
              <a:rPr lang="en-US" dirty="0"/>
              <a:t>Good asset management requires quality, timely asset information and asset management</a:t>
            </a:r>
            <a:endParaRPr lang="sr-Latn-RS" dirty="0"/>
          </a:p>
          <a:p>
            <a:endParaRPr lang="sr-Latn-RS" dirty="0"/>
          </a:p>
          <a:p>
            <a:r>
              <a:rPr lang="en-US" dirty="0"/>
              <a:t>The required standards for asset data are partly defined by the </a:t>
            </a:r>
            <a:r>
              <a:rPr lang="sr-Latn-RS" dirty="0"/>
              <a:t>L</a:t>
            </a:r>
            <a:r>
              <a:rPr lang="en-US" dirty="0"/>
              <a:t>aw</a:t>
            </a:r>
            <a:endParaRPr lang="sr-Latn-RS" dirty="0"/>
          </a:p>
          <a:p>
            <a:endParaRPr lang="sr-Latn-RS" dirty="0"/>
          </a:p>
          <a:p>
            <a:r>
              <a:rPr lang="en-US" dirty="0"/>
              <a:t>In order to meet the stated objective, the Company should undertake the following measures:</a:t>
            </a:r>
            <a:endParaRPr lang="sr-Latn-RS" dirty="0"/>
          </a:p>
          <a:p>
            <a:endParaRPr lang="en-US" dirty="0"/>
          </a:p>
          <a:p>
            <a:pPr marL="0" indent="0">
              <a:buNone/>
            </a:pPr>
            <a:r>
              <a:rPr lang="sr-Latn-RS" dirty="0">
                <a:solidFill>
                  <a:schemeClr val="accent2"/>
                </a:solidFill>
              </a:rPr>
              <a:t>M 2.2.1. </a:t>
            </a:r>
            <a:r>
              <a:rPr lang="en-US" dirty="0"/>
              <a:t>Development of a modern and intelligent asset information system</a:t>
            </a:r>
          </a:p>
          <a:p>
            <a:pPr marL="0" indent="0">
              <a:buNone/>
            </a:pPr>
            <a:r>
              <a:rPr lang="sr-Latn-RS" dirty="0">
                <a:solidFill>
                  <a:schemeClr val="accent2"/>
                </a:solidFill>
              </a:rPr>
              <a:t>M 2.2.2. </a:t>
            </a:r>
            <a:r>
              <a:rPr lang="en-US" dirty="0"/>
              <a:t>Improvement of data and information management process</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14</a:t>
            </a:fld>
            <a:endParaRPr lang="en-US"/>
          </a:p>
        </p:txBody>
      </p:sp>
    </p:spTree>
    <p:extLst>
      <p:ext uri="{BB962C8B-B14F-4D97-AF65-F5344CB8AC3E}">
        <p14:creationId xmlns:p14="http://schemas.microsoft.com/office/powerpoint/2010/main" val="223646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2</a:t>
            </a:r>
            <a:r>
              <a:rPr lang="en-US" sz="3200" b="1" dirty="0">
                <a:solidFill>
                  <a:schemeClr val="accent2"/>
                </a:solidFill>
              </a:rPr>
              <a:t>.</a:t>
            </a:r>
            <a:r>
              <a:rPr lang="sr-Latn-RS" sz="3200" b="1" dirty="0">
                <a:solidFill>
                  <a:schemeClr val="accent2"/>
                </a:solidFill>
              </a:rPr>
              <a:t>3</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Improve risk control and monitoring of asset management systems </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fontScale="92500" lnSpcReduction="20000"/>
          </a:bodyPr>
          <a:lstStyle/>
          <a:p>
            <a:endParaRPr lang="en-US" dirty="0"/>
          </a:p>
          <a:p>
            <a:r>
              <a:rPr lang="en-US" dirty="0"/>
              <a:t>The area of risk management is set as a legal obligation </a:t>
            </a:r>
            <a:endParaRPr lang="sr-Latn-RS" dirty="0"/>
          </a:p>
          <a:p>
            <a:r>
              <a:rPr lang="en-US" dirty="0"/>
              <a:t>The Company should develop a risk management framework, gain experience in its application, and identify those risks that may have the greatest impact on assets and operations</a:t>
            </a:r>
          </a:p>
          <a:p>
            <a:endParaRPr lang="sr-Latn-RS" dirty="0"/>
          </a:p>
          <a:p>
            <a:r>
              <a:rPr lang="en-US" dirty="0"/>
              <a:t>Required measures to meet the stated objective:</a:t>
            </a:r>
            <a:endParaRPr lang="sr-Latn-RS" dirty="0"/>
          </a:p>
          <a:p>
            <a:endParaRPr lang="en-US" dirty="0"/>
          </a:p>
          <a:p>
            <a:pPr marL="0" indent="0">
              <a:buNone/>
            </a:pPr>
            <a:r>
              <a:rPr lang="sr-Latn-RS" dirty="0">
                <a:solidFill>
                  <a:schemeClr val="accent2"/>
                </a:solidFill>
              </a:rPr>
              <a:t>M 2.3.1. </a:t>
            </a:r>
            <a:r>
              <a:rPr lang="en-US" dirty="0"/>
              <a:t>Development of a risk management framework and improving competencies for the identification of key risks to assets and operations to increase the resilience to crisis</a:t>
            </a:r>
          </a:p>
          <a:p>
            <a:pPr marL="0" indent="0">
              <a:buNone/>
            </a:pPr>
            <a:r>
              <a:rPr lang="sr-Latn-RS" dirty="0">
                <a:solidFill>
                  <a:schemeClr val="accent2"/>
                </a:solidFill>
              </a:rPr>
              <a:t>M 2.3.2. </a:t>
            </a:r>
            <a:r>
              <a:rPr lang="en-US" dirty="0"/>
              <a:t>Ensure sustainable development and reduce environmental impact</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15</a:t>
            </a:fld>
            <a:endParaRPr lang="en-US"/>
          </a:p>
        </p:txBody>
      </p:sp>
    </p:spTree>
    <p:extLst>
      <p:ext uri="{BB962C8B-B14F-4D97-AF65-F5344CB8AC3E}">
        <p14:creationId xmlns:p14="http://schemas.microsoft.com/office/powerpoint/2010/main" val="51560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2</a:t>
            </a:r>
            <a:r>
              <a:rPr lang="en-US" sz="3200" b="1" dirty="0">
                <a:solidFill>
                  <a:schemeClr val="accent2"/>
                </a:solidFill>
              </a:rPr>
              <a:t>.</a:t>
            </a:r>
            <a:r>
              <a:rPr lang="sr-Latn-RS" sz="3200" b="1" dirty="0">
                <a:solidFill>
                  <a:schemeClr val="accent2"/>
                </a:solidFill>
              </a:rPr>
              <a:t>4</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Improve the organization and strengthen human resources for asset management</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fontScale="92500" lnSpcReduction="20000"/>
          </a:bodyPr>
          <a:lstStyle/>
          <a:p>
            <a:endParaRPr lang="en-US" dirty="0"/>
          </a:p>
          <a:p>
            <a:r>
              <a:rPr lang="en-US" dirty="0"/>
              <a:t>The issue of individual competencies of persons involved in the asset management process is conditioned by legal regulations, strategic</a:t>
            </a:r>
            <a:r>
              <a:rPr lang="sr-Latn-RS" dirty="0"/>
              <a:t> </a:t>
            </a:r>
            <a:r>
              <a:rPr lang="en-US" dirty="0"/>
              <a:t>goals, and certainly by the organizational culture and attitude of employees </a:t>
            </a:r>
          </a:p>
          <a:p>
            <a:endParaRPr lang="en-US" dirty="0"/>
          </a:p>
          <a:p>
            <a:r>
              <a:rPr lang="en-US" dirty="0"/>
              <a:t>Required measures to meet the stated objective:</a:t>
            </a:r>
            <a:endParaRPr lang="sr-Latn-RS" dirty="0"/>
          </a:p>
          <a:p>
            <a:endParaRPr lang="en-US" dirty="0"/>
          </a:p>
          <a:p>
            <a:pPr marL="0" indent="0">
              <a:buNone/>
            </a:pPr>
            <a:r>
              <a:rPr lang="sr-Latn-RS" dirty="0">
                <a:solidFill>
                  <a:schemeClr val="accent2"/>
                </a:solidFill>
              </a:rPr>
              <a:t>M 2.4.1. </a:t>
            </a:r>
            <a:r>
              <a:rPr lang="en-US" dirty="0"/>
              <a:t>Design a clear and effective process for managing and assigning tasks and responsibilities for asset management </a:t>
            </a:r>
          </a:p>
          <a:p>
            <a:pPr marL="0" indent="0">
              <a:buNone/>
            </a:pPr>
            <a:r>
              <a:rPr lang="sr-Latn-RS" dirty="0">
                <a:solidFill>
                  <a:schemeClr val="accent2"/>
                </a:solidFill>
              </a:rPr>
              <a:t>M 2.4.2. </a:t>
            </a:r>
            <a:r>
              <a:rPr lang="en-US" dirty="0"/>
              <a:t>Improve the competencies of employees and ensure the achievement of minimum legal requirements on the competencies of railway workers</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16</a:t>
            </a:fld>
            <a:endParaRPr lang="en-US"/>
          </a:p>
        </p:txBody>
      </p:sp>
    </p:spTree>
    <p:extLst>
      <p:ext uri="{BB962C8B-B14F-4D97-AF65-F5344CB8AC3E}">
        <p14:creationId xmlns:p14="http://schemas.microsoft.com/office/powerpoint/2010/main" val="118717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Strategic priority 3: </a:t>
            </a:r>
            <a:r>
              <a:rPr lang="en-US" sz="3200" b="1" dirty="0"/>
              <a:t>Continuous improvement of the quality of railway service</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Improved railway service and modern infrastructure should be achieved by new technologies and by introduction of multimodal transport services</a:t>
            </a:r>
          </a:p>
          <a:p>
            <a:endParaRPr lang="en-US" dirty="0"/>
          </a:p>
          <a:p>
            <a:r>
              <a:rPr lang="en-US" dirty="0"/>
              <a:t>Related objectives to strategic priority No. 3 are:</a:t>
            </a:r>
          </a:p>
          <a:p>
            <a:pPr marL="0" indent="0">
              <a:buNone/>
            </a:pPr>
            <a:r>
              <a:rPr lang="sr-Latn-RS" b="1" dirty="0">
                <a:solidFill>
                  <a:schemeClr val="accent2"/>
                </a:solidFill>
              </a:rPr>
              <a:t>SO 3.1. </a:t>
            </a:r>
            <a:r>
              <a:rPr lang="en-US" dirty="0"/>
              <a:t>Achieve a high level of reliability</a:t>
            </a:r>
          </a:p>
          <a:p>
            <a:pPr marL="0" indent="0">
              <a:buNone/>
            </a:pPr>
            <a:r>
              <a:rPr lang="sr-Latn-RS" b="1" dirty="0">
                <a:solidFill>
                  <a:schemeClr val="accent2"/>
                </a:solidFill>
              </a:rPr>
              <a:t>SO 3.2. </a:t>
            </a:r>
            <a:r>
              <a:rPr lang="en-US" dirty="0"/>
              <a:t>Achieving and maintaining a high level of safety</a:t>
            </a:r>
          </a:p>
          <a:p>
            <a:pPr marL="0" indent="0">
              <a:buNone/>
            </a:pPr>
            <a:r>
              <a:rPr lang="sr-Latn-RS" b="1" dirty="0">
                <a:solidFill>
                  <a:schemeClr val="accent2"/>
                </a:solidFill>
              </a:rPr>
              <a:t>SO 3.3. </a:t>
            </a:r>
            <a:r>
              <a:rPr lang="en-US" dirty="0"/>
              <a:t>Achieving and maintaining high speeds</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17</a:t>
            </a:fld>
            <a:endParaRPr lang="en-US"/>
          </a:p>
        </p:txBody>
      </p:sp>
    </p:spTree>
    <p:extLst>
      <p:ext uri="{BB962C8B-B14F-4D97-AF65-F5344CB8AC3E}">
        <p14:creationId xmlns:p14="http://schemas.microsoft.com/office/powerpoint/2010/main" val="3700132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3.1. </a:t>
            </a:r>
            <a:r>
              <a:rPr lang="sr-Latn-RS" sz="3200" b="1" dirty="0">
                <a:solidFill>
                  <a:schemeClr val="accent2"/>
                </a:solidFill>
              </a:rPr>
              <a:t/>
            </a:r>
            <a:br>
              <a:rPr lang="sr-Latn-RS" sz="3200" b="1" dirty="0">
                <a:solidFill>
                  <a:schemeClr val="accent2"/>
                </a:solidFill>
              </a:rPr>
            </a:br>
            <a:r>
              <a:rPr lang="en-US" sz="3200" b="1" dirty="0"/>
              <a:t>Achieve a high level of reliability</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lnSpcReduction="10000"/>
          </a:bodyPr>
          <a:lstStyle/>
          <a:p>
            <a:r>
              <a:rPr lang="en-US" dirty="0"/>
              <a:t>The infrastructure must meet Law defined technical requirements</a:t>
            </a:r>
          </a:p>
          <a:p>
            <a:endParaRPr lang="en-US" dirty="0"/>
          </a:p>
          <a:p>
            <a:r>
              <a:rPr lang="en-US" dirty="0"/>
              <a:t>In order to meet the stated objective, the Company should improve and streamline processes during the period of use of the assets</a:t>
            </a:r>
          </a:p>
          <a:p>
            <a:endParaRPr lang="en-US" dirty="0"/>
          </a:p>
          <a:p>
            <a:pPr marL="0" indent="0">
              <a:buNone/>
            </a:pPr>
            <a:r>
              <a:rPr lang="sr-Latn-RS" dirty="0">
                <a:solidFill>
                  <a:schemeClr val="accent2"/>
                </a:solidFill>
              </a:rPr>
              <a:t>M 3.1.1. </a:t>
            </a:r>
            <a:r>
              <a:rPr lang="en-US" dirty="0"/>
              <a:t>This mean that the Company should establish a process of measuring the success of procurement through the analysis of planned/realized procurement costs and to work on the introduction of reliability indicators, also envisaged by the Railway Transport Development Strategy</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18</a:t>
            </a:fld>
            <a:endParaRPr lang="en-US"/>
          </a:p>
        </p:txBody>
      </p:sp>
    </p:spTree>
    <p:extLst>
      <p:ext uri="{BB962C8B-B14F-4D97-AF65-F5344CB8AC3E}">
        <p14:creationId xmlns:p14="http://schemas.microsoft.com/office/powerpoint/2010/main" val="272608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3.2. </a:t>
            </a:r>
            <a:r>
              <a:rPr lang="sr-Latn-RS" sz="3200" b="1" dirty="0">
                <a:solidFill>
                  <a:schemeClr val="accent2"/>
                </a:solidFill>
              </a:rPr>
              <a:t/>
            </a:r>
            <a:br>
              <a:rPr lang="sr-Latn-RS" sz="3200" b="1" dirty="0">
                <a:solidFill>
                  <a:schemeClr val="accent2"/>
                </a:solidFill>
              </a:rPr>
            </a:br>
            <a:r>
              <a:rPr lang="en-US" sz="3200" b="1" dirty="0"/>
              <a:t>Achieving and maintaining a high level of safety</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Safety requirements are defined by national legislation and it is also strategic objective no 3 within Traffic Development Strategy of Montenegro</a:t>
            </a:r>
          </a:p>
          <a:p>
            <a:r>
              <a:rPr lang="en-US" dirty="0"/>
              <a:t>The Law on Railway Safety sets a requirement for the establishment of a Safety Management System</a:t>
            </a:r>
          </a:p>
          <a:p>
            <a:r>
              <a:rPr lang="en-US" dirty="0"/>
              <a:t>Required measures to meet the stated objective:</a:t>
            </a:r>
            <a:endParaRPr lang="sr-Latn-RS" dirty="0"/>
          </a:p>
          <a:p>
            <a:endParaRPr lang="en-US" dirty="0"/>
          </a:p>
          <a:p>
            <a:pPr marL="0" indent="0">
              <a:buNone/>
            </a:pPr>
            <a:r>
              <a:rPr lang="sr-Latn-RS" dirty="0">
                <a:solidFill>
                  <a:schemeClr val="accent2"/>
                </a:solidFill>
              </a:rPr>
              <a:t>M 3.2.1. </a:t>
            </a:r>
            <a:r>
              <a:rPr lang="en-US" dirty="0"/>
              <a:t>Modernization of the assets of road crossings</a:t>
            </a:r>
          </a:p>
          <a:p>
            <a:pPr marL="0" indent="0">
              <a:buNone/>
            </a:pPr>
            <a:r>
              <a:rPr lang="sr-Latn-RS" dirty="0">
                <a:solidFill>
                  <a:schemeClr val="accent2"/>
                </a:solidFill>
              </a:rPr>
              <a:t>M 3.2.2. </a:t>
            </a:r>
            <a:r>
              <a:rPr lang="en-US" dirty="0"/>
              <a:t>Modern systems for railway infrastructure maintenance</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19</a:t>
            </a:fld>
            <a:endParaRPr lang="en-US"/>
          </a:p>
        </p:txBody>
      </p:sp>
    </p:spTree>
    <p:extLst>
      <p:ext uri="{BB962C8B-B14F-4D97-AF65-F5344CB8AC3E}">
        <p14:creationId xmlns:p14="http://schemas.microsoft.com/office/powerpoint/2010/main" val="229925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D91DC-DE06-4010-815B-D718A8FF037C}"/>
              </a:ext>
            </a:extLst>
          </p:cNvPr>
          <p:cNvSpPr>
            <a:spLocks noGrp="1"/>
          </p:cNvSpPr>
          <p:nvPr>
            <p:ph type="title"/>
          </p:nvPr>
        </p:nvSpPr>
        <p:spPr>
          <a:xfrm>
            <a:off x="971550" y="733424"/>
            <a:ext cx="10382250" cy="776289"/>
          </a:xfrm>
        </p:spPr>
        <p:txBody>
          <a:bodyPr>
            <a:normAutofit fontScale="90000"/>
          </a:bodyPr>
          <a:lstStyle/>
          <a:p>
            <a:r>
              <a:rPr lang="en-US" sz="3200" b="1" dirty="0">
                <a:latin typeface="+mn-lt"/>
              </a:rPr>
              <a:t>AGENDA</a:t>
            </a:r>
            <a:r>
              <a:rPr lang="en-US" sz="3200" dirty="0"/>
              <a:t/>
            </a:r>
            <a:br>
              <a:rPr lang="en-US" sz="3200" dirty="0"/>
            </a:br>
            <a:endParaRPr lang="en-US" sz="3200" b="1" dirty="0">
              <a:latin typeface="+mn-lt"/>
            </a:endParaRPr>
          </a:p>
        </p:txBody>
      </p:sp>
      <p:sp>
        <p:nvSpPr>
          <p:cNvPr id="3" name="Content Placeholder 2">
            <a:extLst>
              <a:ext uri="{FF2B5EF4-FFF2-40B4-BE49-F238E27FC236}">
                <a16:creationId xmlns:a16="http://schemas.microsoft.com/office/drawing/2014/main" xmlns="" id="{0835E2EE-D8A6-46C3-ABEE-2C8E8016129D}"/>
              </a:ext>
            </a:extLst>
          </p:cNvPr>
          <p:cNvSpPr>
            <a:spLocks noGrp="1"/>
          </p:cNvSpPr>
          <p:nvPr>
            <p:ph idx="1"/>
          </p:nvPr>
        </p:nvSpPr>
        <p:spPr>
          <a:xfrm>
            <a:off x="409575" y="1457326"/>
            <a:ext cx="10944225" cy="4719637"/>
          </a:xfrm>
        </p:spPr>
        <p:txBody>
          <a:bodyPr>
            <a:normAutofit/>
          </a:bodyPr>
          <a:lstStyle/>
          <a:p>
            <a:pPr marL="0" indent="0">
              <a:buNone/>
            </a:pPr>
            <a:endParaRPr lang="en-US" sz="2400" dirty="0"/>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Introduction and methodological basis 14:00-14:15</a:t>
            </a:r>
          </a:p>
          <a:p>
            <a:pPr marL="457200" lvl="1" indent="0">
              <a:buNone/>
            </a:pPr>
            <a:endParaRPr lang="sr-Latn-RS" sz="2000" dirty="0">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Presentation of Strategic and Specific Goals within Asset Management Strategy  14:15-15:00</a:t>
            </a:r>
          </a:p>
          <a:p>
            <a:pPr marL="457200" lvl="1" indent="0">
              <a:buNone/>
            </a:pPr>
            <a:endParaRPr lang="en-US" sz="2000" dirty="0">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Break 15:00-15:15</a:t>
            </a:r>
          </a:p>
          <a:p>
            <a:pPr marL="457200" lvl="1" indent="0">
              <a:buNone/>
            </a:pPr>
            <a:endParaRPr lang="sr-Latn-RS" sz="2000" dirty="0">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Discussion on the proposed goals and measures - conclusions to be implemented in the Asset Management Strategy 15:15-15:45</a:t>
            </a:r>
          </a:p>
          <a:p>
            <a:pPr marL="457200" lvl="1" indent="0">
              <a:buNone/>
            </a:pPr>
            <a:endParaRPr lang="sr-Latn-RS" sz="2000" dirty="0">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Discussion regarding the Asset Management System 15:45-16:15</a:t>
            </a:r>
          </a:p>
          <a:p>
            <a:pPr marL="457200" lvl="1" indent="0">
              <a:buNone/>
            </a:pPr>
            <a:endParaRPr lang="sr-Latn-RS" sz="2000" dirty="0">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rPr>
              <a:t>Further steps in Project Implementation 16:15-16:30</a:t>
            </a:r>
            <a:endParaRPr lang="sr-Latn-RS" sz="2000" dirty="0">
              <a:latin typeface="Calibri" panose="020F0502020204030204" pitchFamily="34" charset="0"/>
              <a:ea typeface="Calibri" panose="020F0502020204030204" pitchFamily="34" charset="0"/>
            </a:endParaRPr>
          </a:p>
          <a:p>
            <a:pPr marL="0" indent="0">
              <a:buNone/>
            </a:pPr>
            <a:endParaRPr lang="en-US" sz="2400" dirty="0"/>
          </a:p>
        </p:txBody>
      </p:sp>
      <p:sp>
        <p:nvSpPr>
          <p:cNvPr id="4" name="Slide Number Placeholder 3">
            <a:extLst>
              <a:ext uri="{FF2B5EF4-FFF2-40B4-BE49-F238E27FC236}">
                <a16:creationId xmlns:a16="http://schemas.microsoft.com/office/drawing/2014/main" xmlns="" id="{8947C98A-5BB1-4145-94EA-EBB7FDDDB6A3}"/>
              </a:ext>
            </a:extLst>
          </p:cNvPr>
          <p:cNvSpPr>
            <a:spLocks noGrp="1"/>
          </p:cNvSpPr>
          <p:nvPr>
            <p:ph type="sldNum" sz="quarter" idx="12"/>
          </p:nvPr>
        </p:nvSpPr>
        <p:spPr/>
        <p:txBody>
          <a:bodyPr/>
          <a:lstStyle/>
          <a:p>
            <a:fld id="{5FC4CFD9-907D-400C-B748-6A3F90EFBB1E}" type="slidenum">
              <a:rPr lang="en-US" smtClean="0"/>
              <a:t>2</a:t>
            </a:fld>
            <a:endParaRPr lang="en-US"/>
          </a:p>
        </p:txBody>
      </p:sp>
      <p:pic>
        <p:nvPicPr>
          <p:cNvPr id="5" name="Picture 4">
            <a:extLst>
              <a:ext uri="{FF2B5EF4-FFF2-40B4-BE49-F238E27FC236}">
                <a16:creationId xmlns:a16="http://schemas.microsoft.com/office/drawing/2014/main" xmlns="" id="{3AC5E4E9-5A2A-48BF-8B5B-68A801B6EC65}"/>
              </a:ext>
            </a:extLst>
          </p:cNvPr>
          <p:cNvPicPr>
            <a:picLocks noChangeAspect="1"/>
          </p:cNvPicPr>
          <p:nvPr/>
        </p:nvPicPr>
        <p:blipFill>
          <a:blip r:embed="rId2"/>
          <a:stretch>
            <a:fillRect/>
          </a:stretch>
        </p:blipFill>
        <p:spPr>
          <a:xfrm>
            <a:off x="194360" y="6311900"/>
            <a:ext cx="2816596" cy="408467"/>
          </a:xfrm>
          <a:prstGeom prst="rect">
            <a:avLst/>
          </a:prstGeom>
        </p:spPr>
      </p:pic>
    </p:spTree>
    <p:extLst>
      <p:ext uri="{BB962C8B-B14F-4D97-AF65-F5344CB8AC3E}">
        <p14:creationId xmlns:p14="http://schemas.microsoft.com/office/powerpoint/2010/main" val="5916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3.3. </a:t>
            </a:r>
            <a:r>
              <a:rPr lang="sr-Latn-RS" sz="3200" b="1" dirty="0">
                <a:solidFill>
                  <a:schemeClr val="accent2"/>
                </a:solidFill>
              </a:rPr>
              <a:t/>
            </a:r>
            <a:br>
              <a:rPr lang="sr-Latn-RS" sz="3200" b="1" dirty="0">
                <a:solidFill>
                  <a:schemeClr val="accent2"/>
                </a:solidFill>
              </a:rPr>
            </a:br>
            <a:r>
              <a:rPr lang="en-US" sz="3200" b="1" dirty="0"/>
              <a:t>Achieve and maintain high speeds</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Increasing the average speed of trains would enable certain regions in Montenegro to maximize their development and economic potentials, primarily tourism and agriculture</a:t>
            </a:r>
          </a:p>
          <a:p>
            <a:pPr marL="0" indent="0">
              <a:buNone/>
            </a:pPr>
            <a:r>
              <a:rPr lang="sr-Latn-RS" dirty="0">
                <a:solidFill>
                  <a:schemeClr val="accent2"/>
                </a:solidFill>
              </a:rPr>
              <a:t>M 3.3.1. </a:t>
            </a:r>
            <a:r>
              <a:rPr lang="en-US" dirty="0"/>
              <a:t>The main measure to achieve stated objective is introduction of investment planning system</a:t>
            </a:r>
          </a:p>
          <a:p>
            <a:r>
              <a:rPr lang="en-US" dirty="0"/>
              <a:t>This approach is also  aligned  with “soft measure” - Establishment of functioning maintenance system ensuring no section in poor/very poor condition by 2020 which was defined through the agreement by the WB Prime Ministers in Vienna (August 2015)</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20</a:t>
            </a:fld>
            <a:endParaRPr lang="en-US"/>
          </a:p>
        </p:txBody>
      </p:sp>
    </p:spTree>
    <p:extLst>
      <p:ext uri="{BB962C8B-B14F-4D97-AF65-F5344CB8AC3E}">
        <p14:creationId xmlns:p14="http://schemas.microsoft.com/office/powerpoint/2010/main" val="52007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Strategic priority 4: </a:t>
            </a:r>
            <a:r>
              <a:rPr lang="en-US" sz="3200" b="1" dirty="0"/>
              <a:t>Limiting the impact of rail transport on the environment</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According to Law in Montenegro the Infrastructure Manager should take care of the environment when performing the activity </a:t>
            </a:r>
          </a:p>
          <a:p>
            <a:endParaRPr lang="en-US" dirty="0"/>
          </a:p>
          <a:p>
            <a:r>
              <a:rPr lang="en-US" dirty="0"/>
              <a:t>To meet the stated strategic priority, the Railway Infrastructure of Montenegro should achieve three goals, which relate to:</a:t>
            </a:r>
          </a:p>
          <a:p>
            <a:pPr marL="0" indent="0">
              <a:buNone/>
            </a:pPr>
            <a:r>
              <a:rPr lang="sr-Latn-RS" b="1" dirty="0">
                <a:solidFill>
                  <a:schemeClr val="accent2"/>
                </a:solidFill>
              </a:rPr>
              <a:t>SO 4.1. </a:t>
            </a:r>
            <a:r>
              <a:rPr lang="en-US" dirty="0"/>
              <a:t>To promote green building design and construction</a:t>
            </a:r>
          </a:p>
          <a:p>
            <a:pPr marL="0" indent="0">
              <a:buNone/>
            </a:pPr>
            <a:r>
              <a:rPr lang="sr-Latn-RS" b="1" dirty="0">
                <a:solidFill>
                  <a:schemeClr val="accent2"/>
                </a:solidFill>
              </a:rPr>
              <a:t>SO 4.2. </a:t>
            </a:r>
            <a:r>
              <a:rPr lang="en-US" dirty="0"/>
              <a:t>To reduce energy consumption</a:t>
            </a:r>
          </a:p>
          <a:p>
            <a:pPr marL="0" indent="0">
              <a:buNone/>
            </a:pPr>
            <a:r>
              <a:rPr lang="sr-Latn-RS" b="1" dirty="0">
                <a:solidFill>
                  <a:schemeClr val="accent2"/>
                </a:solidFill>
              </a:rPr>
              <a:t>SO 4.3. </a:t>
            </a:r>
            <a:r>
              <a:rPr lang="en-US" dirty="0"/>
              <a:t>To reduce carbon</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21</a:t>
            </a:fld>
            <a:endParaRPr lang="en-US"/>
          </a:p>
        </p:txBody>
      </p:sp>
    </p:spTree>
    <p:extLst>
      <p:ext uri="{BB962C8B-B14F-4D97-AF65-F5344CB8AC3E}">
        <p14:creationId xmlns:p14="http://schemas.microsoft.com/office/powerpoint/2010/main" val="136884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4</a:t>
            </a:r>
            <a:r>
              <a:rPr lang="en-US" sz="3200" b="1" dirty="0">
                <a:solidFill>
                  <a:schemeClr val="accent2"/>
                </a:solidFill>
              </a:rPr>
              <a:t>.</a:t>
            </a:r>
            <a:r>
              <a:rPr lang="sr-Latn-RS" sz="3200" b="1" dirty="0">
                <a:solidFill>
                  <a:schemeClr val="accent2"/>
                </a:solidFill>
              </a:rPr>
              <a:t>1</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To promote green building design and construction</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Railway is environmentally more acceptable than for example road transport and that is why it should offer possibilities to the railway to become a more competitive means of transport</a:t>
            </a:r>
            <a:endParaRPr lang="sr-Latn-RS" dirty="0"/>
          </a:p>
          <a:p>
            <a:r>
              <a:rPr lang="en-US" dirty="0"/>
              <a:t>In all phases and activities related to the railway transport the Company should apply the highest environmental protection standards </a:t>
            </a:r>
            <a:endParaRPr lang="sr-Latn-RS" dirty="0"/>
          </a:p>
          <a:p>
            <a:pPr marL="0" indent="0">
              <a:buNone/>
            </a:pPr>
            <a:r>
              <a:rPr lang="sr-Latn-RS" dirty="0">
                <a:solidFill>
                  <a:schemeClr val="accent2"/>
                </a:solidFill>
              </a:rPr>
              <a:t>M 4.1.1. </a:t>
            </a:r>
            <a:r>
              <a:rPr lang="en-US" dirty="0"/>
              <a:t>With the technological development during the last couple of decades, the use of appropriate materials from the perspective of environment protection become affordable even for railway sector</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22</a:t>
            </a:fld>
            <a:endParaRPr lang="en-US"/>
          </a:p>
        </p:txBody>
      </p:sp>
    </p:spTree>
    <p:extLst>
      <p:ext uri="{BB962C8B-B14F-4D97-AF65-F5344CB8AC3E}">
        <p14:creationId xmlns:p14="http://schemas.microsoft.com/office/powerpoint/2010/main" val="425427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4</a:t>
            </a:r>
            <a:r>
              <a:rPr lang="en-US" sz="3200" b="1" dirty="0">
                <a:solidFill>
                  <a:schemeClr val="accent2"/>
                </a:solidFill>
              </a:rPr>
              <a:t>.</a:t>
            </a:r>
            <a:r>
              <a:rPr lang="sr-Latn-RS" sz="3200" b="1" dirty="0">
                <a:solidFill>
                  <a:schemeClr val="accent2"/>
                </a:solidFill>
              </a:rPr>
              <a:t>2</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To reduce energy consumption</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endParaRPr lang="sr-Latn-RS" dirty="0"/>
          </a:p>
          <a:p>
            <a:pPr marL="0" indent="0">
              <a:buNone/>
            </a:pPr>
            <a:r>
              <a:rPr lang="sr-Latn-RS" dirty="0">
                <a:solidFill>
                  <a:schemeClr val="accent2"/>
                </a:solidFill>
              </a:rPr>
              <a:t>M 4.2.1. </a:t>
            </a:r>
            <a:r>
              <a:rPr lang="en-US" dirty="0"/>
              <a:t>It is expected the railway Podgorica – </a:t>
            </a:r>
            <a:r>
              <a:rPr lang="en-US" dirty="0" err="1"/>
              <a:t>Nikšić</a:t>
            </a:r>
            <a:r>
              <a:rPr lang="en-US" dirty="0"/>
              <a:t> to generate positive environmental impacts by passing of larger number of passengers from road to railway type of transport and thus become an example of possible efficiency of railway in this domain</a:t>
            </a:r>
            <a:endParaRPr lang="sr-Latn-RS" dirty="0"/>
          </a:p>
          <a:p>
            <a:endParaRPr lang="sr-Latn-RS" dirty="0"/>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23</a:t>
            </a:fld>
            <a:endParaRPr lang="en-US"/>
          </a:p>
        </p:txBody>
      </p:sp>
    </p:spTree>
    <p:extLst>
      <p:ext uri="{BB962C8B-B14F-4D97-AF65-F5344CB8AC3E}">
        <p14:creationId xmlns:p14="http://schemas.microsoft.com/office/powerpoint/2010/main" val="253404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a:t>
            </a:r>
            <a:r>
              <a:rPr lang="sr-Latn-RS" sz="3200" b="1" dirty="0">
                <a:solidFill>
                  <a:schemeClr val="accent2"/>
                </a:solidFill>
              </a:rPr>
              <a:t>4</a:t>
            </a:r>
            <a:r>
              <a:rPr lang="en-US" sz="3200" b="1" dirty="0">
                <a:solidFill>
                  <a:schemeClr val="accent2"/>
                </a:solidFill>
              </a:rPr>
              <a:t>.</a:t>
            </a:r>
            <a:r>
              <a:rPr lang="sr-Latn-RS" sz="3200" b="1" dirty="0">
                <a:solidFill>
                  <a:schemeClr val="accent2"/>
                </a:solidFill>
              </a:rPr>
              <a:t>3</a:t>
            </a:r>
            <a:r>
              <a:rPr lang="en-US" sz="3200" b="1" dirty="0">
                <a:solidFill>
                  <a:schemeClr val="accent2"/>
                </a:solidFill>
              </a:rPr>
              <a:t>. </a:t>
            </a:r>
            <a:r>
              <a:rPr lang="sr-Latn-RS" sz="3200" b="1" dirty="0">
                <a:solidFill>
                  <a:schemeClr val="accent2"/>
                </a:solidFill>
              </a:rPr>
              <a:t/>
            </a:r>
            <a:br>
              <a:rPr lang="sr-Latn-RS" sz="3200" b="1" dirty="0">
                <a:solidFill>
                  <a:schemeClr val="accent2"/>
                </a:solidFill>
              </a:rPr>
            </a:br>
            <a:r>
              <a:rPr lang="en-US" sz="3200" b="1" dirty="0"/>
              <a:t>To reduce carbon</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Electricity and fuel used for traction and maneuvering are the main forms of energy used in rail transport. With a fleet that is not completely modernized, the annual energy consumption in ZPCG is about 60,000 oil and about 15 million kWh of electricity</a:t>
            </a:r>
            <a:endParaRPr lang="sr-Latn-RS" dirty="0"/>
          </a:p>
          <a:p>
            <a:endParaRPr lang="sr-Latn-RS" dirty="0"/>
          </a:p>
          <a:p>
            <a:pPr marL="0" indent="0">
              <a:buNone/>
            </a:pPr>
            <a:r>
              <a:rPr lang="sr-Latn-RS" dirty="0">
                <a:solidFill>
                  <a:schemeClr val="accent2"/>
                </a:solidFill>
              </a:rPr>
              <a:t>M 4.3.1. </a:t>
            </a:r>
            <a:r>
              <a:rPr lang="en-US" dirty="0"/>
              <a:t>With further modernization of vehicles, and the application of innovative technologies, the transport companies will be able to use and very efficiently convert energy resources into towing and transportation services</a:t>
            </a:r>
            <a:endParaRPr lang="sr-Latn-RS" dirty="0"/>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24</a:t>
            </a:fld>
            <a:endParaRPr lang="en-US"/>
          </a:p>
        </p:txBody>
      </p:sp>
    </p:spTree>
    <p:extLst>
      <p:ext uri="{BB962C8B-B14F-4D97-AF65-F5344CB8AC3E}">
        <p14:creationId xmlns:p14="http://schemas.microsoft.com/office/powerpoint/2010/main" val="325992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Strategic priority </a:t>
            </a:r>
            <a:r>
              <a:rPr lang="sr-Latn-RS" sz="3200" b="1" dirty="0">
                <a:solidFill>
                  <a:schemeClr val="accent2"/>
                </a:solidFill>
              </a:rPr>
              <a:t>5</a:t>
            </a:r>
            <a:r>
              <a:rPr lang="en-US" sz="3200" b="1" dirty="0">
                <a:solidFill>
                  <a:schemeClr val="accent2"/>
                </a:solidFill>
              </a:rPr>
              <a:t>: </a:t>
            </a:r>
            <a:r>
              <a:rPr lang="en-US" sz="3200" b="1" dirty="0"/>
              <a:t>Increasing the competitiveness of rail transport</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fontScale="92500"/>
          </a:bodyPr>
          <a:lstStyle/>
          <a:p>
            <a:r>
              <a:rPr lang="en-US" dirty="0"/>
              <a:t>Strategic objective no. 6 within Strategy for Railway Development 2017-2027</a:t>
            </a:r>
            <a:endParaRPr lang="sr-Latn-RS" dirty="0"/>
          </a:p>
          <a:p>
            <a:r>
              <a:rPr lang="en-US" dirty="0"/>
              <a:t>Modern infrastructure is functional and adjusted to the demands of its users, meaning quality and efficient service </a:t>
            </a:r>
          </a:p>
          <a:p>
            <a:r>
              <a:rPr lang="en-US" dirty="0"/>
              <a:t>Efficient and competitive Company that is capable of fighting in local and regional markets</a:t>
            </a:r>
          </a:p>
          <a:p>
            <a:r>
              <a:rPr lang="en-US" dirty="0"/>
              <a:t>Main strategic objectives within this objective is:</a:t>
            </a:r>
          </a:p>
          <a:p>
            <a:pPr marL="0" indent="0">
              <a:buNone/>
            </a:pPr>
            <a:r>
              <a:rPr lang="sr-Latn-RS" b="1" dirty="0">
                <a:solidFill>
                  <a:schemeClr val="accent2"/>
                </a:solidFill>
              </a:rPr>
              <a:t>SO 5.1. </a:t>
            </a:r>
            <a:r>
              <a:rPr lang="en-US" dirty="0"/>
              <a:t>To equip with appropriate technology and maintenance of the asset</a:t>
            </a:r>
          </a:p>
          <a:p>
            <a:pPr marL="0" indent="0">
              <a:buNone/>
            </a:pPr>
            <a:r>
              <a:rPr lang="sr-Latn-RS" b="1" dirty="0">
                <a:solidFill>
                  <a:schemeClr val="accent2"/>
                </a:solidFill>
              </a:rPr>
              <a:t>SO 5.2. </a:t>
            </a:r>
            <a:r>
              <a:rPr lang="en-US" dirty="0"/>
              <a:t>To link asset (infrastructure) investment decisions to service outcomes</a:t>
            </a:r>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25</a:t>
            </a:fld>
            <a:endParaRPr lang="en-US"/>
          </a:p>
        </p:txBody>
      </p:sp>
    </p:spTree>
    <p:extLst>
      <p:ext uri="{BB962C8B-B14F-4D97-AF65-F5344CB8AC3E}">
        <p14:creationId xmlns:p14="http://schemas.microsoft.com/office/powerpoint/2010/main" val="339459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5.1. </a:t>
            </a:r>
            <a:r>
              <a:rPr lang="sr-Latn-RS" sz="3200" b="1" dirty="0">
                <a:solidFill>
                  <a:schemeClr val="accent2"/>
                </a:solidFill>
              </a:rPr>
              <a:t/>
            </a:r>
            <a:br>
              <a:rPr lang="sr-Latn-RS" sz="3200" b="1" dirty="0">
                <a:solidFill>
                  <a:schemeClr val="accent2"/>
                </a:solidFill>
              </a:rPr>
            </a:br>
            <a:r>
              <a:rPr lang="en-US" sz="3100" b="1" dirty="0"/>
              <a:t>Equip with appropriate technology and maintenance of the asset</a:t>
            </a:r>
            <a:endParaRPr lang="sr-Latn-RS" sz="31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a:bodyPr>
          <a:lstStyle/>
          <a:p>
            <a:r>
              <a:rPr lang="en-US" dirty="0"/>
              <a:t>The Company should establish, implement and maintain processes and / or a process for monitoring and measuring the performance of the asset management system</a:t>
            </a:r>
          </a:p>
          <a:p>
            <a:endParaRPr lang="sr-Latn-RS" dirty="0"/>
          </a:p>
          <a:p>
            <a:pPr marL="0" indent="0">
              <a:buNone/>
            </a:pPr>
            <a:r>
              <a:rPr lang="sr-Latn-RS" dirty="0">
                <a:solidFill>
                  <a:schemeClr val="accent2"/>
                </a:solidFill>
              </a:rPr>
              <a:t>M 5.1.1. </a:t>
            </a:r>
            <a:r>
              <a:rPr lang="en-US" dirty="0"/>
              <a:t>This objective should be fulfilled by bearing in mind that it is required to level the technological level with main competitors of the Company</a:t>
            </a:r>
          </a:p>
          <a:p>
            <a:endParaRPr lang="sr-Latn-RS" dirty="0"/>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26</a:t>
            </a:fld>
            <a:endParaRPr lang="en-US"/>
          </a:p>
        </p:txBody>
      </p:sp>
    </p:spTree>
    <p:extLst>
      <p:ext uri="{BB962C8B-B14F-4D97-AF65-F5344CB8AC3E}">
        <p14:creationId xmlns:p14="http://schemas.microsoft.com/office/powerpoint/2010/main" val="1792740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Specific objective 5.2. </a:t>
            </a:r>
            <a:r>
              <a:rPr lang="sr-Latn-RS" sz="3200" b="1" dirty="0">
                <a:solidFill>
                  <a:schemeClr val="accent2"/>
                </a:solidFill>
              </a:rPr>
              <a:t/>
            </a:r>
            <a:br>
              <a:rPr lang="sr-Latn-RS" sz="3200" b="1" dirty="0">
                <a:solidFill>
                  <a:schemeClr val="accent2"/>
                </a:solidFill>
              </a:rPr>
            </a:br>
            <a:r>
              <a:rPr lang="en-US" sz="3100" b="1" dirty="0"/>
              <a:t>Link asset (infrastructure) investment decisions to service outcomes</a:t>
            </a:r>
            <a:endParaRPr lang="sr-Latn-RS" sz="31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normAutofit lnSpcReduction="10000"/>
          </a:bodyPr>
          <a:lstStyle/>
          <a:p>
            <a:r>
              <a:rPr lang="en-US" dirty="0"/>
              <a:t>In order to do so, service outcomes have to be precisely defined in the participative approach with all relevant stakeholders.</a:t>
            </a:r>
          </a:p>
          <a:p>
            <a:r>
              <a:rPr lang="en-US" dirty="0"/>
              <a:t>Additional sphere for evaluation of provided services is against the total and optimal capacity of usage of railway infrastructure.</a:t>
            </a:r>
          </a:p>
          <a:p>
            <a:r>
              <a:rPr lang="en-US" dirty="0"/>
              <a:t> This track record has to have time dimension in order to see whether the Company increase or decreased its competitiveness.</a:t>
            </a:r>
          </a:p>
          <a:p>
            <a:endParaRPr lang="en-US" dirty="0"/>
          </a:p>
          <a:p>
            <a:pPr marL="0" indent="0">
              <a:buNone/>
            </a:pPr>
            <a:r>
              <a:rPr lang="sr-Latn-RS" dirty="0">
                <a:solidFill>
                  <a:schemeClr val="accent2"/>
                </a:solidFill>
              </a:rPr>
              <a:t>M 5.</a:t>
            </a:r>
            <a:r>
              <a:rPr lang="en-US" dirty="0">
                <a:solidFill>
                  <a:schemeClr val="accent2"/>
                </a:solidFill>
              </a:rPr>
              <a:t>2</a:t>
            </a:r>
            <a:r>
              <a:rPr lang="sr-Latn-RS" dirty="0">
                <a:solidFill>
                  <a:schemeClr val="accent2"/>
                </a:solidFill>
              </a:rPr>
              <a:t>.1. </a:t>
            </a:r>
            <a:r>
              <a:rPr lang="en-US" dirty="0"/>
              <a:t>Company has to monitor the quality and quantity of provided services, not just against its own business plans, but also to compare it with their competitors (direct and indirect)</a:t>
            </a:r>
          </a:p>
          <a:p>
            <a:pPr marL="0" indent="0">
              <a:buNone/>
            </a:pPr>
            <a:endParaRPr lang="en-US" dirty="0"/>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27</a:t>
            </a:fld>
            <a:endParaRPr lang="en-US"/>
          </a:p>
        </p:txBody>
      </p:sp>
    </p:spTree>
    <p:extLst>
      <p:ext uri="{BB962C8B-B14F-4D97-AF65-F5344CB8AC3E}">
        <p14:creationId xmlns:p14="http://schemas.microsoft.com/office/powerpoint/2010/main" val="268018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D5443D5-FA12-47E4-B835-CF867D06CB14}"/>
              </a:ext>
            </a:extLst>
          </p:cNvPr>
          <p:cNvPicPr>
            <a:picLocks noChangeAspect="1"/>
          </p:cNvPicPr>
          <p:nvPr/>
        </p:nvPicPr>
        <p:blipFill>
          <a:blip r:embed="rId2"/>
          <a:stretch>
            <a:fillRect/>
          </a:stretch>
        </p:blipFill>
        <p:spPr>
          <a:xfrm>
            <a:off x="0" y="0"/>
            <a:ext cx="5925826" cy="6176963"/>
          </a:xfrm>
          <a:prstGeom prst="rect">
            <a:avLst/>
          </a:prstGeom>
        </p:spPr>
      </p:pic>
      <p:pic>
        <p:nvPicPr>
          <p:cNvPr id="6" name="Picture 5">
            <a:extLst>
              <a:ext uri="{FF2B5EF4-FFF2-40B4-BE49-F238E27FC236}">
                <a16:creationId xmlns:a16="http://schemas.microsoft.com/office/drawing/2014/main" xmlns="" id="{4922EB41-59BD-4CC3-B062-ECB1FD28D3EB}"/>
              </a:ext>
            </a:extLst>
          </p:cNvPr>
          <p:cNvPicPr>
            <a:picLocks noChangeAspect="1"/>
          </p:cNvPicPr>
          <p:nvPr/>
        </p:nvPicPr>
        <p:blipFill>
          <a:blip r:embed="rId3"/>
          <a:stretch>
            <a:fillRect/>
          </a:stretch>
        </p:blipFill>
        <p:spPr>
          <a:xfrm>
            <a:off x="0" y="6340324"/>
            <a:ext cx="2816596" cy="408467"/>
          </a:xfrm>
          <a:prstGeom prst="rect">
            <a:avLst/>
          </a:prstGeom>
        </p:spPr>
      </p:pic>
      <p:sp>
        <p:nvSpPr>
          <p:cNvPr id="7" name="Rectangle 6">
            <a:extLst>
              <a:ext uri="{FF2B5EF4-FFF2-40B4-BE49-F238E27FC236}">
                <a16:creationId xmlns:a16="http://schemas.microsoft.com/office/drawing/2014/main" xmlns="" id="{172BD55D-F1B7-451B-A73C-9F2AD4F94735}"/>
              </a:ext>
            </a:extLst>
          </p:cNvPr>
          <p:cNvSpPr/>
          <p:nvPr/>
        </p:nvSpPr>
        <p:spPr>
          <a:xfrm>
            <a:off x="5925826" y="3803087"/>
            <a:ext cx="6096000" cy="140038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Support to the development of an Asset Management System and Asset  Information System in the railway sector, Montenegro</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Contract# EIB-MNE-RIOM-SER-SL-2019-A1</a:t>
            </a:r>
          </a:p>
        </p:txBody>
      </p:sp>
      <p:sp>
        <p:nvSpPr>
          <p:cNvPr id="8" name="TextBox 7">
            <a:extLst>
              <a:ext uri="{FF2B5EF4-FFF2-40B4-BE49-F238E27FC236}">
                <a16:creationId xmlns:a16="http://schemas.microsoft.com/office/drawing/2014/main" xmlns="" id="{E69ECD26-540F-4703-9536-50AA1B89757A}"/>
              </a:ext>
            </a:extLst>
          </p:cNvPr>
          <p:cNvSpPr txBox="1"/>
          <p:nvPr/>
        </p:nvSpPr>
        <p:spPr>
          <a:xfrm>
            <a:off x="6438963" y="936010"/>
            <a:ext cx="5218471"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Asset Management GAP Analysis</a:t>
            </a:r>
            <a:endParaRPr kumimoji="0" lang="sr-Latn-RS" sz="36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Thank you for your attention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07.10.2020.</a:t>
            </a:r>
          </a:p>
        </p:txBody>
      </p:sp>
      <p:sp>
        <p:nvSpPr>
          <p:cNvPr id="9" name="Slide Number Placeholder 8">
            <a:extLst>
              <a:ext uri="{FF2B5EF4-FFF2-40B4-BE49-F238E27FC236}">
                <a16:creationId xmlns:a16="http://schemas.microsoft.com/office/drawing/2014/main" xmlns="" id="{50C3239C-A09B-48C0-B252-DCF1BC3095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4CFD9-907D-400C-B748-6A3F90EFBB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9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D91DC-DE06-4010-815B-D718A8FF037C}"/>
              </a:ext>
            </a:extLst>
          </p:cNvPr>
          <p:cNvSpPr>
            <a:spLocks noGrp="1"/>
          </p:cNvSpPr>
          <p:nvPr>
            <p:ph type="title"/>
          </p:nvPr>
        </p:nvSpPr>
        <p:spPr>
          <a:xfrm>
            <a:off x="838200" y="365125"/>
            <a:ext cx="10515600" cy="912813"/>
          </a:xfrm>
        </p:spPr>
        <p:txBody>
          <a:bodyPr>
            <a:normAutofit/>
          </a:bodyPr>
          <a:lstStyle/>
          <a:p>
            <a:r>
              <a:rPr lang="en-US" sz="3200" b="1" dirty="0">
                <a:latin typeface="+mn-lt"/>
              </a:rPr>
              <a:t>GAP Analysis Methodological Basis - reminder </a:t>
            </a:r>
          </a:p>
        </p:txBody>
      </p:sp>
      <p:sp>
        <p:nvSpPr>
          <p:cNvPr id="3" name="Content Placeholder 2">
            <a:extLst>
              <a:ext uri="{FF2B5EF4-FFF2-40B4-BE49-F238E27FC236}">
                <a16:creationId xmlns:a16="http://schemas.microsoft.com/office/drawing/2014/main" xmlns="" id="{0835E2EE-D8A6-46C3-ABEE-2C8E8016129D}"/>
              </a:ext>
            </a:extLst>
          </p:cNvPr>
          <p:cNvSpPr>
            <a:spLocks noGrp="1"/>
          </p:cNvSpPr>
          <p:nvPr>
            <p:ph idx="1"/>
          </p:nvPr>
        </p:nvSpPr>
        <p:spPr>
          <a:xfrm>
            <a:off x="838200" y="1457325"/>
            <a:ext cx="10515600" cy="4719638"/>
          </a:xfrm>
        </p:spPr>
        <p:txBody>
          <a:bodyPr>
            <a:normAutofit/>
          </a:bodyPr>
          <a:lstStyle/>
          <a:p>
            <a:pPr marL="0" indent="0">
              <a:buNone/>
            </a:pPr>
            <a:r>
              <a:rPr lang="sr-Latn-RS" sz="2000" b="1" dirty="0">
                <a:ea typeface="Times New Roman" panose="02020603050405020304" pitchFamily="18" charset="0"/>
                <a:cs typeface="Times New Roman" panose="02020603050405020304" pitchFamily="18" charset="0"/>
              </a:rPr>
              <a:t>ISO 55001+</a:t>
            </a:r>
            <a:r>
              <a:rPr lang="sr-Latn-RS" sz="2000" b="1" dirty="0">
                <a:ea typeface="Times New Roman" panose="02020603050405020304" pitchFamily="18" charset="0"/>
              </a:rPr>
              <a:t>BSI PAS 55 (</a:t>
            </a:r>
            <a:r>
              <a:rPr lang="en-US" sz="2000" dirty="0">
                <a:solidFill>
                  <a:srgbClr val="000000"/>
                </a:solidFill>
              </a:rPr>
              <a:t>British Standards Institution’s Publicly Available Specification</a:t>
            </a:r>
            <a:r>
              <a:rPr lang="sr-Latn-RS" sz="2000" b="1" dirty="0">
                <a:ea typeface="Times New Roman" panose="02020603050405020304" pitchFamily="18" charset="0"/>
              </a:rPr>
              <a:t>)+</a:t>
            </a:r>
            <a:r>
              <a:rPr lang="en-US" sz="2000" b="1" dirty="0">
                <a:ea typeface="Times New Roman" panose="02020603050405020304" pitchFamily="18" charset="0"/>
              </a:rPr>
              <a:t>International Infrastructure Management Manual</a:t>
            </a:r>
            <a:r>
              <a:rPr lang="sr-Latn-RS" sz="2000" b="1" dirty="0">
                <a:ea typeface="Times New Roman" panose="02020603050405020304" pitchFamily="18" charset="0"/>
              </a:rPr>
              <a:t> (IIMM) </a:t>
            </a:r>
            <a:r>
              <a:rPr lang="en-US" sz="2000" b="1" dirty="0">
                <a:ea typeface="Times New Roman" panose="02020603050405020304" pitchFamily="18" charset="0"/>
              </a:rPr>
              <a:t>= AMEM </a:t>
            </a:r>
            <a:r>
              <a:rPr lang="en-US" sz="2000" dirty="0">
                <a:ea typeface="Times New Roman" panose="02020603050405020304" pitchFamily="18" charset="0"/>
              </a:rPr>
              <a:t>(A</a:t>
            </a:r>
            <a:r>
              <a:rPr lang="en-US" sz="2000" dirty="0"/>
              <a:t>sset Management Excellence Model)</a:t>
            </a:r>
            <a:endParaRPr lang="sr-Latn-RS" sz="2000" dirty="0"/>
          </a:p>
          <a:p>
            <a:pPr marL="0" indent="0">
              <a:buNone/>
            </a:pPr>
            <a:endParaRPr lang="en-US" sz="2400" dirty="0"/>
          </a:p>
        </p:txBody>
      </p:sp>
      <p:sp>
        <p:nvSpPr>
          <p:cNvPr id="4" name="Slide Number Placeholder 3">
            <a:extLst>
              <a:ext uri="{FF2B5EF4-FFF2-40B4-BE49-F238E27FC236}">
                <a16:creationId xmlns:a16="http://schemas.microsoft.com/office/drawing/2014/main" xmlns="" id="{8947C98A-5BB1-4145-94EA-EBB7FDDDB6A3}"/>
              </a:ext>
            </a:extLst>
          </p:cNvPr>
          <p:cNvSpPr>
            <a:spLocks noGrp="1"/>
          </p:cNvSpPr>
          <p:nvPr>
            <p:ph type="sldNum" sz="quarter" idx="12"/>
          </p:nvPr>
        </p:nvSpPr>
        <p:spPr/>
        <p:txBody>
          <a:bodyPr/>
          <a:lstStyle/>
          <a:p>
            <a:fld id="{5FC4CFD9-907D-400C-B748-6A3F90EFBB1E}" type="slidenum">
              <a:rPr lang="en-US" smtClean="0"/>
              <a:t>3</a:t>
            </a:fld>
            <a:endParaRPr lang="en-US"/>
          </a:p>
        </p:txBody>
      </p:sp>
      <p:pic>
        <p:nvPicPr>
          <p:cNvPr id="5" name="Picture 4">
            <a:extLst>
              <a:ext uri="{FF2B5EF4-FFF2-40B4-BE49-F238E27FC236}">
                <a16:creationId xmlns:a16="http://schemas.microsoft.com/office/drawing/2014/main" xmlns="" id="{3AC5E4E9-5A2A-48BF-8B5B-68A801B6EC65}"/>
              </a:ext>
            </a:extLst>
          </p:cNvPr>
          <p:cNvPicPr>
            <a:picLocks noChangeAspect="1"/>
          </p:cNvPicPr>
          <p:nvPr/>
        </p:nvPicPr>
        <p:blipFill>
          <a:blip r:embed="rId2"/>
          <a:stretch>
            <a:fillRect/>
          </a:stretch>
        </p:blipFill>
        <p:spPr>
          <a:xfrm>
            <a:off x="194360" y="6311900"/>
            <a:ext cx="2816596" cy="408467"/>
          </a:xfrm>
          <a:prstGeom prst="rect">
            <a:avLst/>
          </a:prstGeom>
        </p:spPr>
      </p:pic>
      <p:pic>
        <p:nvPicPr>
          <p:cNvPr id="8" name="Picture 7">
            <a:extLst>
              <a:ext uri="{FF2B5EF4-FFF2-40B4-BE49-F238E27FC236}">
                <a16:creationId xmlns:a16="http://schemas.microsoft.com/office/drawing/2014/main" xmlns="" id="{DA558D0A-50CB-4100-83E6-B062C43950C6}"/>
              </a:ext>
            </a:extLst>
          </p:cNvPr>
          <p:cNvPicPr>
            <a:picLocks noChangeAspect="1"/>
          </p:cNvPicPr>
          <p:nvPr/>
        </p:nvPicPr>
        <p:blipFill>
          <a:blip r:embed="rId3"/>
          <a:stretch>
            <a:fillRect/>
          </a:stretch>
        </p:blipFill>
        <p:spPr>
          <a:xfrm>
            <a:off x="1054036" y="2369975"/>
            <a:ext cx="3405997" cy="3448501"/>
          </a:xfrm>
          <a:prstGeom prst="rect">
            <a:avLst/>
          </a:prstGeom>
        </p:spPr>
      </p:pic>
      <p:pic>
        <p:nvPicPr>
          <p:cNvPr id="12" name="Picture 11">
            <a:extLst>
              <a:ext uri="{FF2B5EF4-FFF2-40B4-BE49-F238E27FC236}">
                <a16:creationId xmlns:a16="http://schemas.microsoft.com/office/drawing/2014/main" xmlns="" id="{A09C5FBA-E395-4677-A9B4-DCF3FDA012A9}"/>
              </a:ext>
            </a:extLst>
          </p:cNvPr>
          <p:cNvPicPr>
            <a:picLocks noChangeAspect="1"/>
          </p:cNvPicPr>
          <p:nvPr/>
        </p:nvPicPr>
        <p:blipFill>
          <a:blip r:embed="rId4"/>
          <a:stretch>
            <a:fillRect/>
          </a:stretch>
        </p:blipFill>
        <p:spPr>
          <a:xfrm>
            <a:off x="5281276" y="2132892"/>
            <a:ext cx="4901386" cy="4498206"/>
          </a:xfrm>
          <a:prstGeom prst="rect">
            <a:avLst/>
          </a:prstGeom>
        </p:spPr>
      </p:pic>
    </p:spTree>
    <p:extLst>
      <p:ext uri="{BB962C8B-B14F-4D97-AF65-F5344CB8AC3E}">
        <p14:creationId xmlns:p14="http://schemas.microsoft.com/office/powerpoint/2010/main" val="227692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D91DC-DE06-4010-815B-D718A8FF037C}"/>
              </a:ext>
            </a:extLst>
          </p:cNvPr>
          <p:cNvSpPr>
            <a:spLocks noGrp="1"/>
          </p:cNvSpPr>
          <p:nvPr>
            <p:ph type="title"/>
          </p:nvPr>
        </p:nvSpPr>
        <p:spPr/>
        <p:txBody>
          <a:bodyPr>
            <a:normAutofit/>
          </a:bodyPr>
          <a:lstStyle/>
          <a:p>
            <a:r>
              <a:rPr lang="en-US" sz="3200" b="1" dirty="0">
                <a:latin typeface="+mn-lt"/>
              </a:rPr>
              <a:t>Maturity Scales in the process of Asset Management - reminder</a:t>
            </a:r>
          </a:p>
        </p:txBody>
      </p:sp>
      <p:sp>
        <p:nvSpPr>
          <p:cNvPr id="4" name="Slide Number Placeholder 3">
            <a:extLst>
              <a:ext uri="{FF2B5EF4-FFF2-40B4-BE49-F238E27FC236}">
                <a16:creationId xmlns:a16="http://schemas.microsoft.com/office/drawing/2014/main" xmlns="" id="{8947C98A-5BB1-4145-94EA-EBB7FDDDB6A3}"/>
              </a:ext>
            </a:extLst>
          </p:cNvPr>
          <p:cNvSpPr>
            <a:spLocks noGrp="1"/>
          </p:cNvSpPr>
          <p:nvPr>
            <p:ph type="sldNum" sz="quarter" idx="12"/>
          </p:nvPr>
        </p:nvSpPr>
        <p:spPr/>
        <p:txBody>
          <a:bodyPr/>
          <a:lstStyle/>
          <a:p>
            <a:fld id="{5FC4CFD9-907D-400C-B748-6A3F90EFBB1E}" type="slidenum">
              <a:rPr lang="en-US" smtClean="0"/>
              <a:t>4</a:t>
            </a:fld>
            <a:endParaRPr lang="en-US"/>
          </a:p>
        </p:txBody>
      </p:sp>
      <p:pic>
        <p:nvPicPr>
          <p:cNvPr id="5" name="Picture 4">
            <a:extLst>
              <a:ext uri="{FF2B5EF4-FFF2-40B4-BE49-F238E27FC236}">
                <a16:creationId xmlns:a16="http://schemas.microsoft.com/office/drawing/2014/main" xmlns="" id="{3AC5E4E9-5A2A-48BF-8B5B-68A801B6EC65}"/>
              </a:ext>
            </a:extLst>
          </p:cNvPr>
          <p:cNvPicPr>
            <a:picLocks noChangeAspect="1"/>
          </p:cNvPicPr>
          <p:nvPr/>
        </p:nvPicPr>
        <p:blipFill>
          <a:blip r:embed="rId2"/>
          <a:stretch>
            <a:fillRect/>
          </a:stretch>
        </p:blipFill>
        <p:spPr>
          <a:xfrm>
            <a:off x="194360" y="6311900"/>
            <a:ext cx="2816596" cy="408467"/>
          </a:xfrm>
          <a:prstGeom prst="rect">
            <a:avLst/>
          </a:prstGeom>
        </p:spPr>
      </p:pic>
      <p:pic>
        <p:nvPicPr>
          <p:cNvPr id="6" name="Picture 5">
            <a:extLst>
              <a:ext uri="{FF2B5EF4-FFF2-40B4-BE49-F238E27FC236}">
                <a16:creationId xmlns:a16="http://schemas.microsoft.com/office/drawing/2014/main" xmlns="" id="{08EF7619-35EE-4A0A-B531-47F4832010CB}"/>
              </a:ext>
            </a:extLst>
          </p:cNvPr>
          <p:cNvPicPr>
            <a:picLocks noChangeAspect="1"/>
          </p:cNvPicPr>
          <p:nvPr/>
        </p:nvPicPr>
        <p:blipFill rotWithShape="1">
          <a:blip r:embed="rId3"/>
          <a:srcRect r="38816"/>
          <a:stretch/>
        </p:blipFill>
        <p:spPr>
          <a:xfrm>
            <a:off x="1602658" y="1685398"/>
            <a:ext cx="7530347" cy="3600449"/>
          </a:xfrm>
          <a:prstGeom prst="rect">
            <a:avLst/>
          </a:prstGeom>
        </p:spPr>
      </p:pic>
    </p:spTree>
    <p:extLst>
      <p:ext uri="{BB962C8B-B14F-4D97-AF65-F5344CB8AC3E}">
        <p14:creationId xmlns:p14="http://schemas.microsoft.com/office/powerpoint/2010/main" val="375839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D91DC-DE06-4010-815B-D718A8FF037C}"/>
              </a:ext>
            </a:extLst>
          </p:cNvPr>
          <p:cNvSpPr>
            <a:spLocks noGrp="1"/>
          </p:cNvSpPr>
          <p:nvPr>
            <p:ph type="title"/>
          </p:nvPr>
        </p:nvSpPr>
        <p:spPr>
          <a:xfrm>
            <a:off x="838199" y="365125"/>
            <a:ext cx="10851573" cy="1325563"/>
          </a:xfrm>
        </p:spPr>
        <p:txBody>
          <a:bodyPr>
            <a:normAutofit/>
          </a:bodyPr>
          <a:lstStyle/>
          <a:p>
            <a:r>
              <a:rPr lang="en-US" sz="3200" b="1" dirty="0">
                <a:latin typeface="Calibri" panose="020F0502020204030204" pitchFamily="34" charset="0"/>
                <a:ea typeface="Times New Roman" panose="02020603050405020304" pitchFamily="18" charset="0"/>
              </a:rPr>
              <a:t>Key Findings per groups of subjects within Asset </a:t>
            </a:r>
            <a:r>
              <a:rPr lang="en-US" sz="3200" b="1" dirty="0" err="1">
                <a:latin typeface="Calibri" panose="020F0502020204030204" pitchFamily="34" charset="0"/>
                <a:ea typeface="Times New Roman" panose="02020603050405020304" pitchFamily="18" charset="0"/>
              </a:rPr>
              <a:t>Manag</a:t>
            </a:r>
            <a:r>
              <a:rPr lang="sr-Latn-RS" sz="3200" b="1" dirty="0">
                <a:latin typeface="Calibri" panose="020F0502020204030204" pitchFamily="34" charset="0"/>
                <a:ea typeface="Times New Roman" panose="02020603050405020304" pitchFamily="18" charset="0"/>
              </a:rPr>
              <a:t>e</a:t>
            </a:r>
            <a:r>
              <a:rPr lang="en-US" sz="3200" b="1" dirty="0" err="1">
                <a:latin typeface="Calibri" panose="020F0502020204030204" pitchFamily="34" charset="0"/>
                <a:ea typeface="Times New Roman" panose="02020603050405020304" pitchFamily="18" charset="0"/>
              </a:rPr>
              <a:t>ment</a:t>
            </a:r>
            <a:endParaRPr lang="en-US" sz="3200" b="1" dirty="0">
              <a:latin typeface="+mn-lt"/>
            </a:endParaRPr>
          </a:p>
        </p:txBody>
      </p:sp>
      <p:sp>
        <p:nvSpPr>
          <p:cNvPr id="4" name="Slide Number Placeholder 3">
            <a:extLst>
              <a:ext uri="{FF2B5EF4-FFF2-40B4-BE49-F238E27FC236}">
                <a16:creationId xmlns:a16="http://schemas.microsoft.com/office/drawing/2014/main" xmlns="" id="{8947C98A-5BB1-4145-94EA-EBB7FDDDB6A3}"/>
              </a:ext>
            </a:extLst>
          </p:cNvPr>
          <p:cNvSpPr>
            <a:spLocks noGrp="1"/>
          </p:cNvSpPr>
          <p:nvPr>
            <p:ph type="sldNum" sz="quarter" idx="12"/>
          </p:nvPr>
        </p:nvSpPr>
        <p:spPr/>
        <p:txBody>
          <a:bodyPr/>
          <a:lstStyle/>
          <a:p>
            <a:fld id="{5FC4CFD9-907D-400C-B748-6A3F90EFBB1E}" type="slidenum">
              <a:rPr lang="en-US" smtClean="0"/>
              <a:t>5</a:t>
            </a:fld>
            <a:endParaRPr lang="en-US"/>
          </a:p>
        </p:txBody>
      </p:sp>
      <p:pic>
        <p:nvPicPr>
          <p:cNvPr id="5" name="Picture 4">
            <a:extLst>
              <a:ext uri="{FF2B5EF4-FFF2-40B4-BE49-F238E27FC236}">
                <a16:creationId xmlns:a16="http://schemas.microsoft.com/office/drawing/2014/main" xmlns="" id="{3AC5E4E9-5A2A-48BF-8B5B-68A801B6EC65}"/>
              </a:ext>
            </a:extLst>
          </p:cNvPr>
          <p:cNvPicPr>
            <a:picLocks noChangeAspect="1"/>
          </p:cNvPicPr>
          <p:nvPr/>
        </p:nvPicPr>
        <p:blipFill>
          <a:blip r:embed="rId2"/>
          <a:stretch>
            <a:fillRect/>
          </a:stretch>
        </p:blipFill>
        <p:spPr>
          <a:xfrm>
            <a:off x="194360" y="6311900"/>
            <a:ext cx="2816596" cy="408467"/>
          </a:xfrm>
          <a:prstGeom prst="rect">
            <a:avLst/>
          </a:prstGeom>
        </p:spPr>
      </p:pic>
      <p:pic>
        <p:nvPicPr>
          <p:cNvPr id="3" name="Picture 2">
            <a:extLst>
              <a:ext uri="{FF2B5EF4-FFF2-40B4-BE49-F238E27FC236}">
                <a16:creationId xmlns:a16="http://schemas.microsoft.com/office/drawing/2014/main" xmlns="" id="{52E270F4-EC40-468C-ADCE-12622FFA6F03}"/>
              </a:ext>
            </a:extLst>
          </p:cNvPr>
          <p:cNvPicPr>
            <a:picLocks noChangeAspect="1"/>
          </p:cNvPicPr>
          <p:nvPr/>
        </p:nvPicPr>
        <p:blipFill>
          <a:blip r:embed="rId3"/>
          <a:stretch>
            <a:fillRect/>
          </a:stretch>
        </p:blipFill>
        <p:spPr>
          <a:xfrm>
            <a:off x="1627510" y="1737213"/>
            <a:ext cx="7527822" cy="4312713"/>
          </a:xfrm>
          <a:prstGeom prst="rect">
            <a:avLst/>
          </a:prstGeom>
        </p:spPr>
      </p:pic>
    </p:spTree>
    <p:extLst>
      <p:ext uri="{BB962C8B-B14F-4D97-AF65-F5344CB8AC3E}">
        <p14:creationId xmlns:p14="http://schemas.microsoft.com/office/powerpoint/2010/main" val="294074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D91DC-DE06-4010-815B-D718A8FF037C}"/>
              </a:ext>
            </a:extLst>
          </p:cNvPr>
          <p:cNvSpPr>
            <a:spLocks noGrp="1"/>
          </p:cNvSpPr>
          <p:nvPr>
            <p:ph type="title"/>
          </p:nvPr>
        </p:nvSpPr>
        <p:spPr/>
        <p:txBody>
          <a:bodyPr>
            <a:normAutofit/>
          </a:bodyPr>
          <a:lstStyle/>
          <a:p>
            <a:r>
              <a:rPr lang="en-US" sz="3200" b="1" dirty="0">
                <a:latin typeface="+mn-lt"/>
              </a:rPr>
              <a:t>…comparison with the region and the UK</a:t>
            </a:r>
          </a:p>
        </p:txBody>
      </p:sp>
      <p:sp>
        <p:nvSpPr>
          <p:cNvPr id="4" name="Slide Number Placeholder 3">
            <a:extLst>
              <a:ext uri="{FF2B5EF4-FFF2-40B4-BE49-F238E27FC236}">
                <a16:creationId xmlns:a16="http://schemas.microsoft.com/office/drawing/2014/main" xmlns="" id="{8947C98A-5BB1-4145-94EA-EBB7FDDDB6A3}"/>
              </a:ext>
            </a:extLst>
          </p:cNvPr>
          <p:cNvSpPr>
            <a:spLocks noGrp="1"/>
          </p:cNvSpPr>
          <p:nvPr>
            <p:ph type="sldNum" sz="quarter" idx="12"/>
          </p:nvPr>
        </p:nvSpPr>
        <p:spPr/>
        <p:txBody>
          <a:bodyPr/>
          <a:lstStyle/>
          <a:p>
            <a:fld id="{5FC4CFD9-907D-400C-B748-6A3F90EFBB1E}" type="slidenum">
              <a:rPr lang="en-US" smtClean="0"/>
              <a:t>6</a:t>
            </a:fld>
            <a:endParaRPr lang="en-US"/>
          </a:p>
        </p:txBody>
      </p:sp>
      <p:pic>
        <p:nvPicPr>
          <p:cNvPr id="5" name="Picture 4">
            <a:extLst>
              <a:ext uri="{FF2B5EF4-FFF2-40B4-BE49-F238E27FC236}">
                <a16:creationId xmlns:a16="http://schemas.microsoft.com/office/drawing/2014/main" xmlns="" id="{3AC5E4E9-5A2A-48BF-8B5B-68A801B6EC65}"/>
              </a:ext>
            </a:extLst>
          </p:cNvPr>
          <p:cNvPicPr>
            <a:picLocks noChangeAspect="1"/>
          </p:cNvPicPr>
          <p:nvPr/>
        </p:nvPicPr>
        <p:blipFill>
          <a:blip r:embed="rId2"/>
          <a:stretch>
            <a:fillRect/>
          </a:stretch>
        </p:blipFill>
        <p:spPr>
          <a:xfrm>
            <a:off x="194360" y="6311900"/>
            <a:ext cx="2816596" cy="408467"/>
          </a:xfrm>
          <a:prstGeom prst="rect">
            <a:avLst/>
          </a:prstGeom>
        </p:spPr>
      </p:pic>
      <p:pic>
        <p:nvPicPr>
          <p:cNvPr id="3" name="Picture 2">
            <a:extLst>
              <a:ext uri="{FF2B5EF4-FFF2-40B4-BE49-F238E27FC236}">
                <a16:creationId xmlns:a16="http://schemas.microsoft.com/office/drawing/2014/main" xmlns="" id="{44A4F691-8D0E-4C5F-AB14-1F3891930D6D}"/>
              </a:ext>
            </a:extLst>
          </p:cNvPr>
          <p:cNvPicPr>
            <a:picLocks noChangeAspect="1"/>
          </p:cNvPicPr>
          <p:nvPr/>
        </p:nvPicPr>
        <p:blipFill>
          <a:blip r:embed="rId3"/>
          <a:stretch>
            <a:fillRect/>
          </a:stretch>
        </p:blipFill>
        <p:spPr>
          <a:xfrm>
            <a:off x="1860698" y="1512404"/>
            <a:ext cx="7352152" cy="4520944"/>
          </a:xfrm>
          <a:prstGeom prst="rect">
            <a:avLst/>
          </a:prstGeom>
        </p:spPr>
      </p:pic>
    </p:spTree>
    <p:extLst>
      <p:ext uri="{BB962C8B-B14F-4D97-AF65-F5344CB8AC3E}">
        <p14:creationId xmlns:p14="http://schemas.microsoft.com/office/powerpoint/2010/main" val="25428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155D14D-28ED-40DB-A33F-91A3C5C1233F}"/>
              </a:ext>
            </a:extLst>
          </p:cNvPr>
          <p:cNvPicPr>
            <a:picLocks noChangeAspect="1"/>
          </p:cNvPicPr>
          <p:nvPr/>
        </p:nvPicPr>
        <p:blipFill rotWithShape="1">
          <a:blip r:embed="rId2">
            <a:extLst>
              <a:ext uri="{28A0092B-C50C-407E-A947-70E740481C1C}">
                <a14:useLocalDpi xmlns:a14="http://schemas.microsoft.com/office/drawing/2010/main" val="0"/>
              </a:ext>
            </a:extLst>
          </a:blip>
          <a:srcRect t="26456" b="36044"/>
          <a:stretch/>
        </p:blipFill>
        <p:spPr>
          <a:xfrm>
            <a:off x="0" y="1"/>
            <a:ext cx="12192000" cy="6858000"/>
          </a:xfrm>
          <a:prstGeom prst="rect">
            <a:avLst/>
          </a:prstGeom>
        </p:spPr>
      </p:pic>
      <p:sp>
        <p:nvSpPr>
          <p:cNvPr id="2" name="Title 1">
            <a:extLst>
              <a:ext uri="{FF2B5EF4-FFF2-40B4-BE49-F238E27FC236}">
                <a16:creationId xmlns:a16="http://schemas.microsoft.com/office/drawing/2014/main" xmlns="" id="{5476C69F-AAB4-42A8-AE07-3993FCBED782}"/>
              </a:ext>
            </a:extLst>
          </p:cNvPr>
          <p:cNvSpPr>
            <a:spLocks noGrp="1"/>
          </p:cNvSpPr>
          <p:nvPr>
            <p:ph type="title"/>
          </p:nvPr>
        </p:nvSpPr>
        <p:spPr/>
        <p:txBody>
          <a:bodyPr/>
          <a:lstStyle/>
          <a:p>
            <a:r>
              <a:rPr lang="en-US" b="1" dirty="0">
                <a:solidFill>
                  <a:schemeClr val="bg1"/>
                </a:solidFill>
              </a:rPr>
              <a:t>Strategic priorities, specific objectives, and measures</a:t>
            </a:r>
            <a:endParaRPr lang="sr-Latn-RS" b="1" dirty="0">
              <a:solidFill>
                <a:schemeClr val="bg1"/>
              </a:solidFill>
            </a:endParaRPr>
          </a:p>
        </p:txBody>
      </p:sp>
      <p:sp>
        <p:nvSpPr>
          <p:cNvPr id="4" name="Slide Number Placeholder 3">
            <a:extLst>
              <a:ext uri="{FF2B5EF4-FFF2-40B4-BE49-F238E27FC236}">
                <a16:creationId xmlns:a16="http://schemas.microsoft.com/office/drawing/2014/main" xmlns="" id="{6625C5AA-1A3A-4388-82C1-3CE6214408FC}"/>
              </a:ext>
            </a:extLst>
          </p:cNvPr>
          <p:cNvSpPr>
            <a:spLocks noGrp="1"/>
          </p:cNvSpPr>
          <p:nvPr>
            <p:ph type="sldNum" sz="quarter" idx="12"/>
          </p:nvPr>
        </p:nvSpPr>
        <p:spPr/>
        <p:txBody>
          <a:bodyPr/>
          <a:lstStyle/>
          <a:p>
            <a:fld id="{5FC4CFD9-907D-400C-B748-6A3F90EFBB1E}" type="slidenum">
              <a:rPr lang="en-US" smtClean="0"/>
              <a:t>7</a:t>
            </a:fld>
            <a:endParaRPr lang="en-US"/>
          </a:p>
        </p:txBody>
      </p:sp>
      <p:pic>
        <p:nvPicPr>
          <p:cNvPr id="6" name="Graphic 201">
            <a:extLst>
              <a:ext uri="{FF2B5EF4-FFF2-40B4-BE49-F238E27FC236}">
                <a16:creationId xmlns:a16="http://schemas.microsoft.com/office/drawing/2014/main" xmlns="" id="{F3D65186-AB5A-4584-87C3-0FAA29922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32" y="5523332"/>
            <a:ext cx="3073632" cy="748880"/>
          </a:xfrm>
          <a:prstGeom prst="rect">
            <a:avLst/>
          </a:prstGeom>
        </p:spPr>
      </p:pic>
    </p:spTree>
    <p:extLst>
      <p:ext uri="{BB962C8B-B14F-4D97-AF65-F5344CB8AC3E}">
        <p14:creationId xmlns:p14="http://schemas.microsoft.com/office/powerpoint/2010/main" val="45983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13">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5">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E8DB460-9AE2-4E62-A547-D2F47492928D}"/>
              </a:ext>
            </a:extLst>
          </p:cNvPr>
          <p:cNvSpPr>
            <a:spLocks noGrp="1"/>
          </p:cNvSpPr>
          <p:nvPr>
            <p:ph type="title"/>
          </p:nvPr>
        </p:nvSpPr>
        <p:spPr>
          <a:xfrm>
            <a:off x="277363" y="2275716"/>
            <a:ext cx="2421865" cy="2306568"/>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200" b="1" kern="1200" dirty="0">
                <a:solidFill>
                  <a:srgbClr val="FFFFFF"/>
                </a:solidFill>
                <a:latin typeface="+mj-lt"/>
                <a:ea typeface="+mj-ea"/>
                <a:cs typeface="+mj-cs"/>
              </a:rPr>
              <a:t>Strategic priorities, specific objectives, and measures hierarchy</a:t>
            </a:r>
          </a:p>
        </p:txBody>
      </p:sp>
      <p:sp>
        <p:nvSpPr>
          <p:cNvPr id="4" name="Slide Number Placeholder 3">
            <a:extLst>
              <a:ext uri="{FF2B5EF4-FFF2-40B4-BE49-F238E27FC236}">
                <a16:creationId xmlns:a16="http://schemas.microsoft.com/office/drawing/2014/main" xmlns="" id="{0317F6F5-B03C-4794-BF65-59D0A56349D4}"/>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5FC4CFD9-907D-400C-B748-6A3F90EFBB1E}" type="slidenum">
              <a:rPr lang="en-US">
                <a:solidFill>
                  <a:srgbClr val="898989"/>
                </a:solidFill>
              </a:rPr>
              <a:pPr>
                <a:spcAft>
                  <a:spcPts val="600"/>
                </a:spcAft>
              </a:pPr>
              <a:t>8</a:t>
            </a:fld>
            <a:endParaRPr lang="en-US">
              <a:solidFill>
                <a:srgbClr val="898989"/>
              </a:solidFill>
            </a:endParaRPr>
          </a:p>
        </p:txBody>
      </p:sp>
      <p:pic>
        <p:nvPicPr>
          <p:cNvPr id="10" name="Picture 9">
            <a:extLst>
              <a:ext uri="{FF2B5EF4-FFF2-40B4-BE49-F238E27FC236}">
                <a16:creationId xmlns:a16="http://schemas.microsoft.com/office/drawing/2014/main" xmlns="" id="{10EA2B9D-053D-46E6-B5E1-AD8109C95815}"/>
              </a:ext>
            </a:extLst>
          </p:cNvPr>
          <p:cNvPicPr>
            <a:picLocks noChangeAspect="1"/>
          </p:cNvPicPr>
          <p:nvPr/>
        </p:nvPicPr>
        <p:blipFill>
          <a:blip r:embed="rId2"/>
          <a:stretch>
            <a:fillRect/>
          </a:stretch>
        </p:blipFill>
        <p:spPr>
          <a:xfrm>
            <a:off x="2890155" y="311286"/>
            <a:ext cx="8748356" cy="6235427"/>
          </a:xfrm>
          <a:prstGeom prst="rect">
            <a:avLst/>
          </a:prstGeom>
        </p:spPr>
      </p:pic>
    </p:spTree>
    <p:extLst>
      <p:ext uri="{BB962C8B-B14F-4D97-AF65-F5344CB8AC3E}">
        <p14:creationId xmlns:p14="http://schemas.microsoft.com/office/powerpoint/2010/main" val="55772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35133-E993-48F7-A978-10636546CE87}"/>
              </a:ext>
            </a:extLst>
          </p:cNvPr>
          <p:cNvSpPr>
            <a:spLocks noGrp="1"/>
          </p:cNvSpPr>
          <p:nvPr>
            <p:ph type="title"/>
          </p:nvPr>
        </p:nvSpPr>
        <p:spPr/>
        <p:txBody>
          <a:bodyPr>
            <a:noAutofit/>
          </a:bodyPr>
          <a:lstStyle/>
          <a:p>
            <a:r>
              <a:rPr lang="en-US" sz="3200" b="1" dirty="0">
                <a:solidFill>
                  <a:schemeClr val="accent2"/>
                </a:solidFill>
              </a:rPr>
              <a:t>Strategic priority 1: </a:t>
            </a:r>
            <a:r>
              <a:rPr lang="en-US" sz="3200" b="1" dirty="0"/>
              <a:t>Development of railway infrastructure as an integral part of the trans-European transport network</a:t>
            </a:r>
            <a:endParaRPr lang="sr-Latn-RS" sz="3200" b="1" dirty="0"/>
          </a:p>
        </p:txBody>
      </p:sp>
      <p:sp>
        <p:nvSpPr>
          <p:cNvPr id="3" name="Content Placeholder 2">
            <a:extLst>
              <a:ext uri="{FF2B5EF4-FFF2-40B4-BE49-F238E27FC236}">
                <a16:creationId xmlns:a16="http://schemas.microsoft.com/office/drawing/2014/main" xmlns="" id="{1A89E9B2-3447-44A0-9A1A-9E9A166919F7}"/>
              </a:ext>
            </a:extLst>
          </p:cNvPr>
          <p:cNvSpPr>
            <a:spLocks noGrp="1"/>
          </p:cNvSpPr>
          <p:nvPr>
            <p:ph idx="1"/>
          </p:nvPr>
        </p:nvSpPr>
        <p:spPr/>
        <p:txBody>
          <a:bodyPr/>
          <a:lstStyle/>
          <a:p>
            <a:r>
              <a:rPr lang="en-US" dirty="0"/>
              <a:t>Strategic Priority 1 arises from the Strategy for Railway Development from 2017-2027 and was defined in that document as Objective 8</a:t>
            </a:r>
            <a:endParaRPr lang="sr-Latn-RS" dirty="0"/>
          </a:p>
          <a:p>
            <a:endParaRPr lang="sr-Latn-RS" dirty="0"/>
          </a:p>
          <a:p>
            <a:r>
              <a:rPr lang="en-US" dirty="0"/>
              <a:t>To meet the stated strategic priority, the Railway Infrastructure of Montenegro should achieve two goals, which relate to:</a:t>
            </a:r>
            <a:endParaRPr lang="sr-Latn-RS" dirty="0"/>
          </a:p>
          <a:p>
            <a:endParaRPr lang="sr-Latn-RS" dirty="0"/>
          </a:p>
          <a:p>
            <a:pPr marL="0" indent="0">
              <a:buNone/>
            </a:pPr>
            <a:r>
              <a:rPr lang="sr-Latn-RS" b="1" dirty="0">
                <a:solidFill>
                  <a:schemeClr val="accent2"/>
                </a:solidFill>
              </a:rPr>
              <a:t>SO 1.1. </a:t>
            </a:r>
            <a:r>
              <a:rPr lang="en-US" dirty="0"/>
              <a:t>To ensure compliance with regulatory requirements</a:t>
            </a:r>
            <a:endParaRPr lang="sr-Latn-RS" dirty="0"/>
          </a:p>
          <a:p>
            <a:pPr marL="0" indent="0">
              <a:buNone/>
            </a:pPr>
            <a:r>
              <a:rPr lang="sr-Latn-RS" b="1" dirty="0">
                <a:solidFill>
                  <a:schemeClr val="accent2"/>
                </a:solidFill>
              </a:rPr>
              <a:t>SO 1.2. </a:t>
            </a:r>
            <a:r>
              <a:rPr lang="en-US" dirty="0"/>
              <a:t>To provide sustainable service to the customers</a:t>
            </a:r>
          </a:p>
          <a:p>
            <a:pPr marL="0" indent="0">
              <a:buNone/>
            </a:pPr>
            <a:endParaRPr lang="sr-Latn-RS" dirty="0"/>
          </a:p>
        </p:txBody>
      </p:sp>
      <p:sp>
        <p:nvSpPr>
          <p:cNvPr id="5" name="Slide Number Placeholder 4">
            <a:extLst>
              <a:ext uri="{FF2B5EF4-FFF2-40B4-BE49-F238E27FC236}">
                <a16:creationId xmlns:a16="http://schemas.microsoft.com/office/drawing/2014/main" xmlns="" id="{9F371837-8C3B-41FB-A59A-57006FC439BB}"/>
              </a:ext>
            </a:extLst>
          </p:cNvPr>
          <p:cNvSpPr>
            <a:spLocks noGrp="1"/>
          </p:cNvSpPr>
          <p:nvPr>
            <p:ph type="sldNum" sz="quarter" idx="12"/>
          </p:nvPr>
        </p:nvSpPr>
        <p:spPr/>
        <p:txBody>
          <a:bodyPr/>
          <a:lstStyle/>
          <a:p>
            <a:fld id="{5FC4CFD9-907D-400C-B748-6A3F90EFBB1E}" type="slidenum">
              <a:rPr lang="en-US" smtClean="0"/>
              <a:t>9</a:t>
            </a:fld>
            <a:endParaRPr lang="en-US"/>
          </a:p>
        </p:txBody>
      </p:sp>
    </p:spTree>
    <p:extLst>
      <p:ext uri="{BB962C8B-B14F-4D97-AF65-F5344CB8AC3E}">
        <p14:creationId xmlns:p14="http://schemas.microsoft.com/office/powerpoint/2010/main" val="1998323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1723</Words>
  <Application>Microsoft Office PowerPoint</Application>
  <PresentationFormat>Widescreen</PresentationFormat>
  <Paragraphs>178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Times New Roman</vt:lpstr>
      <vt:lpstr>Office Theme</vt:lpstr>
      <vt:lpstr>PowerPoint Presentation</vt:lpstr>
      <vt:lpstr>AGENDA </vt:lpstr>
      <vt:lpstr>GAP Analysis Methodological Basis - reminder </vt:lpstr>
      <vt:lpstr>Maturity Scales in the process of Asset Management - reminder</vt:lpstr>
      <vt:lpstr>Key Findings per groups of subjects within Asset Management</vt:lpstr>
      <vt:lpstr>…comparison with the region and the UK</vt:lpstr>
      <vt:lpstr>Strategic priorities, specific objectives, and measures</vt:lpstr>
      <vt:lpstr>Strategic priorities, specific objectives, and measures hierarchy</vt:lpstr>
      <vt:lpstr>Strategic priority 1: Development of railway infrastructure as an integral part of the trans-European transport network</vt:lpstr>
      <vt:lpstr>Specific objective 1.1.  To ensure compliance with regulatory requirements</vt:lpstr>
      <vt:lpstr>Specific objective 1.2.  To provide sustainable service to the customers</vt:lpstr>
      <vt:lpstr>Strategic priority 2: The highest standard of efficiency</vt:lpstr>
      <vt:lpstr>Specific objective 2.1.  Optimize the asset management system</vt:lpstr>
      <vt:lpstr>Specific objective 2.2.  Improve the system and the processes for asset information</vt:lpstr>
      <vt:lpstr>Specific objective 2.3.  Improve risk control and monitoring of asset management systems </vt:lpstr>
      <vt:lpstr>Specific objective 2.4.  Improve the organization and strengthen human resources for asset management</vt:lpstr>
      <vt:lpstr>Strategic priority 3: Continuous improvement of the quality of railway service</vt:lpstr>
      <vt:lpstr>Specific objective 3.1.  Achieve a high level of reliability</vt:lpstr>
      <vt:lpstr>Specific objective 3.2.  Achieving and maintaining a high level of safety</vt:lpstr>
      <vt:lpstr>Specific objective 3.3.  Achieve and maintain high speeds</vt:lpstr>
      <vt:lpstr>Strategic priority 4: Limiting the impact of rail transport on the environment</vt:lpstr>
      <vt:lpstr>Specific objective 4.1.  To promote green building design and construction</vt:lpstr>
      <vt:lpstr>Specific objective 4.2.  To reduce energy consumption</vt:lpstr>
      <vt:lpstr>Specific objective 4.3.  To reduce carbon</vt:lpstr>
      <vt:lpstr>Strategic priority 5: Increasing the competitiveness of rail transport</vt:lpstr>
      <vt:lpstr>Specific objective 5.1.  Equip with appropriate technology and maintenance of the asset</vt:lpstr>
      <vt:lpstr>Specific objective 5.2.  Link asset (infrastructure) investment decisions to service outcomes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Glusica, Zorka</dc:creator>
  <cp:lastModifiedBy>Pc205</cp:lastModifiedBy>
  <cp:revision>57</cp:revision>
  <dcterms:created xsi:type="dcterms:W3CDTF">2020-10-07T07:17:55Z</dcterms:created>
  <dcterms:modified xsi:type="dcterms:W3CDTF">2020-12-11T09:51:44Z</dcterms:modified>
</cp:coreProperties>
</file>